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1"/>
  </p:notesMasterIdLst>
  <p:handoutMasterIdLst>
    <p:handoutMasterId r:id="rId42"/>
  </p:handoutMasterIdLst>
  <p:sldIdLst>
    <p:sldId id="329" r:id="rId2"/>
    <p:sldId id="306" r:id="rId3"/>
    <p:sldId id="328" r:id="rId4"/>
    <p:sldId id="340" r:id="rId5"/>
    <p:sldId id="307" r:id="rId6"/>
    <p:sldId id="338" r:id="rId7"/>
    <p:sldId id="308" r:id="rId8"/>
    <p:sldId id="315" r:id="rId9"/>
    <p:sldId id="311" r:id="rId10"/>
    <p:sldId id="309" r:id="rId11"/>
    <p:sldId id="312" r:id="rId12"/>
    <p:sldId id="314" r:id="rId13"/>
    <p:sldId id="330" r:id="rId14"/>
    <p:sldId id="316" r:id="rId15"/>
    <p:sldId id="317" r:id="rId16"/>
    <p:sldId id="332" r:id="rId17"/>
    <p:sldId id="319" r:id="rId18"/>
    <p:sldId id="341" r:id="rId19"/>
    <p:sldId id="320" r:id="rId20"/>
    <p:sldId id="342" r:id="rId21"/>
    <p:sldId id="331" r:id="rId22"/>
    <p:sldId id="321" r:id="rId23"/>
    <p:sldId id="322" r:id="rId24"/>
    <p:sldId id="344" r:id="rId25"/>
    <p:sldId id="345" r:id="rId26"/>
    <p:sldId id="343" r:id="rId27"/>
    <p:sldId id="324" r:id="rId28"/>
    <p:sldId id="346" r:id="rId29"/>
    <p:sldId id="325" r:id="rId30"/>
    <p:sldId id="326" r:id="rId31"/>
    <p:sldId id="327" r:id="rId32"/>
    <p:sldId id="339" r:id="rId33"/>
    <p:sldId id="333" r:id="rId34"/>
    <p:sldId id="334" r:id="rId35"/>
    <p:sldId id="335" r:id="rId36"/>
    <p:sldId id="347" r:id="rId37"/>
    <p:sldId id="348" r:id="rId38"/>
    <p:sldId id="336" r:id="rId39"/>
    <p:sldId id="337" r:id="rId40"/>
  </p:sldIdLst>
  <p:sldSz cx="27432000" cy="6858000"/>
  <p:notesSz cx="9236075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5" autoAdjust="0"/>
    <p:restoredTop sz="83761" autoAdjust="0"/>
  </p:normalViewPr>
  <p:slideViewPr>
    <p:cSldViewPr>
      <p:cViewPr>
        <p:scale>
          <a:sx n="33" d="100"/>
          <a:sy n="33" d="100"/>
        </p:scale>
        <p:origin x="-366" y="-133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Garamond" pitchFamily="18" charset="0"/>
                      </a:rPr>
                      <a:t> $10,450 </a:t>
                    </a:r>
                    <a:endParaRPr lang="en-US" sz="1050" b="1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057589676290463"/>
                  <c:y val="-0.1282808398950132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latin typeface="Garamond" pitchFamily="18" charset="0"/>
                      </a:rPr>
                      <a:t> $6,700 </a:t>
                    </a:r>
                    <a:endParaRPr lang="en-US" sz="1050" b="1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28783902012246E-2"/>
                  <c:y val="9.573818897637795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latin typeface="Garamond" pitchFamily="18" charset="0"/>
                      </a:rPr>
                      <a:t> $3,374 </a:t>
                    </a:r>
                    <a:endParaRPr lang="en-US" sz="1050" b="1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Garamond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Sheet1!$C$6:$C$8</c:f>
              <c:strCache>
                <c:ptCount val="3"/>
                <c:pt idx="0">
                  <c:v>Project Management</c:v>
                </c:pt>
                <c:pt idx="1">
                  <c:v>Field Supervision</c:v>
                </c:pt>
                <c:pt idx="2">
                  <c:v>Equipment/Supplies</c:v>
                </c:pt>
              </c:strCache>
            </c:strRef>
          </c:cat>
          <c:val>
            <c:numRef>
              <c:f>Sheet1!$D$6:$D$8</c:f>
              <c:numCache>
                <c:formatCode>_("$"* #,##0_);_("$"* \(#,##0\);_("$"* "-"??_);_(@_)</c:formatCode>
                <c:ptCount val="3"/>
                <c:pt idx="0">
                  <c:v>10450</c:v>
                </c:pt>
                <c:pt idx="1">
                  <c:v>6700</c:v>
                </c:pt>
                <c:pt idx="2">
                  <c:v>3374.4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>
              <a:latin typeface="Garamond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Ltg.</a:t>
            </a:r>
            <a:r>
              <a:rPr lang="en-US" baseline="0"/>
              <a:t> + Receptacle Power Density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Sheet1!$E$8:$F$8</c:f>
              <c:strCache>
                <c:ptCount val="2"/>
                <c:pt idx="0">
                  <c:v>Original</c:v>
                </c:pt>
                <c:pt idx="1">
                  <c:v>New</c:v>
                </c:pt>
              </c:strCache>
            </c:strRef>
          </c:cat>
          <c:val>
            <c:numRef>
              <c:f>Sheet1!$E$9:$F$9</c:f>
              <c:numCache>
                <c:formatCode>General</c:formatCode>
                <c:ptCount val="2"/>
                <c:pt idx="0">
                  <c:v>7.7</c:v>
                </c:pt>
                <c:pt idx="1">
                  <c:v>4.0999999999999996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2547072"/>
        <c:axId val="92804160"/>
      </c:barChart>
      <c:catAx>
        <c:axId val="92547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2804160"/>
        <c:crosses val="autoZero"/>
        <c:auto val="1"/>
        <c:lblAlgn val="ctr"/>
        <c:lblOffset val="100"/>
        <c:noMultiLvlLbl val="0"/>
      </c:catAx>
      <c:valAx>
        <c:axId val="928041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W/SF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2547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Sheet1!$D$5:$E$5</c:f>
              <c:strCache>
                <c:ptCount val="2"/>
                <c:pt idx="0">
                  <c:v>Material</c:v>
                </c:pt>
                <c:pt idx="1">
                  <c:v>Labor</c:v>
                </c:pt>
              </c:strCache>
            </c:strRef>
          </c:cat>
          <c:val>
            <c:numRef>
              <c:f>Sheet1!$D$6:$E$6</c:f>
              <c:numCache>
                <c:formatCode>_("$"* #,##0_);_("$"* \(#,##0\);_("$"* "-"??_);_(@_)</c:formatCode>
                <c:ptCount val="2"/>
                <c:pt idx="0">
                  <c:v>112761</c:v>
                </c:pt>
                <c:pt idx="1">
                  <c:v>8179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b="0" dirty="0" smtClean="0">
                <a:latin typeface="Garamond" pitchFamily="18" charset="0"/>
              </a:rPr>
              <a:t>Cost Comparison</a:t>
            </a:r>
            <a:endParaRPr lang="en-US" sz="2400" b="0" dirty="0">
              <a:latin typeface="Garamond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Material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Garamond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Sheet2!$F$13:$F$14</c:f>
              <c:numCache>
                <c:formatCode>_("$"* #,##0_);_("$"* \(#,##0\);_("$"* "-"??_);_(@_)</c:formatCode>
                <c:ptCount val="2"/>
                <c:pt idx="0">
                  <c:v>417299</c:v>
                </c:pt>
                <c:pt idx="1">
                  <c:v>304538</c:v>
                </c:pt>
              </c:numCache>
            </c:numRef>
          </c:val>
        </c:ser>
        <c:ser>
          <c:idx val="1"/>
          <c:order val="1"/>
          <c:tx>
            <c:v>Labor</c:v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Garamond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Sheet2!$G$13:$G$14</c:f>
              <c:numCache>
                <c:formatCode>_("$"* #,##0_);_("$"* \(#,##0\);_("$"* "-"??_);_(@_)</c:formatCode>
                <c:ptCount val="2"/>
                <c:pt idx="0">
                  <c:v>90517</c:v>
                </c:pt>
                <c:pt idx="1">
                  <c:v>82338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482688"/>
        <c:axId val="92695360"/>
      </c:barChart>
      <c:catAx>
        <c:axId val="130482688"/>
        <c:scaling>
          <c:orientation val="minMax"/>
        </c:scaling>
        <c:delete val="0"/>
        <c:axPos val="b"/>
        <c:majorTickMark val="out"/>
        <c:minorTickMark val="none"/>
        <c:tickLblPos val="nextTo"/>
        <c:crossAx val="92695360"/>
        <c:crosses val="autoZero"/>
        <c:auto val="1"/>
        <c:lblAlgn val="ctr"/>
        <c:lblOffset val="100"/>
        <c:noMultiLvlLbl val="0"/>
      </c:catAx>
      <c:valAx>
        <c:axId val="92695360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aramond" pitchFamily="18" charset="0"/>
              </a:defRPr>
            </a:pPr>
            <a:endParaRPr lang="en-US"/>
          </a:p>
        </c:txPr>
        <c:crossAx val="1304826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Garamond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Sheet1!$D$5:$E$5</c:f>
              <c:strCache>
                <c:ptCount val="2"/>
                <c:pt idx="0">
                  <c:v>Material</c:v>
                </c:pt>
                <c:pt idx="1">
                  <c:v>Labor</c:v>
                </c:pt>
              </c:strCache>
            </c:strRef>
          </c:cat>
          <c:val>
            <c:numRef>
              <c:f>Sheet1!$D$6:$E$6</c:f>
              <c:numCache>
                <c:formatCode>_("$"* #,##0_);_("$"* \(#,##0\);_("$"* "-"??_);_(@_)</c:formatCode>
                <c:ptCount val="2"/>
                <c:pt idx="0">
                  <c:v>112761</c:v>
                </c:pt>
                <c:pt idx="1">
                  <c:v>8179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b="0" dirty="0" smtClean="0">
                <a:latin typeface="Garamond" pitchFamily="18" charset="0"/>
              </a:rPr>
              <a:t>Cost Comparison</a:t>
            </a:r>
            <a:endParaRPr lang="en-US" sz="2400" b="0" dirty="0">
              <a:latin typeface="Garamond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Material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Garamond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Sheet2!$F$13:$F$14</c:f>
              <c:numCache>
                <c:formatCode>_("$"* #,##0_);_("$"* \(#,##0\);_("$"* "-"??_);_(@_)</c:formatCode>
                <c:ptCount val="2"/>
                <c:pt idx="0">
                  <c:v>417299</c:v>
                </c:pt>
                <c:pt idx="1">
                  <c:v>304538</c:v>
                </c:pt>
              </c:numCache>
            </c:numRef>
          </c:val>
        </c:ser>
        <c:ser>
          <c:idx val="1"/>
          <c:order val="1"/>
          <c:tx>
            <c:v>Labor</c:v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Garamond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Sheet2!$G$13:$G$14</c:f>
              <c:numCache>
                <c:formatCode>_("$"* #,##0_);_("$"* \(#,##0\);_("$"* "-"??_);_(@_)</c:formatCode>
                <c:ptCount val="2"/>
                <c:pt idx="0">
                  <c:v>90517</c:v>
                </c:pt>
                <c:pt idx="1">
                  <c:v>82338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719744"/>
        <c:axId val="130809856"/>
      </c:barChart>
      <c:catAx>
        <c:axId val="130719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30809856"/>
        <c:crosses val="autoZero"/>
        <c:auto val="1"/>
        <c:lblAlgn val="ctr"/>
        <c:lblOffset val="100"/>
        <c:noMultiLvlLbl val="0"/>
      </c:catAx>
      <c:valAx>
        <c:axId val="130809856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aramond" pitchFamily="18" charset="0"/>
              </a:defRPr>
            </a:pPr>
            <a:endParaRPr lang="en-US"/>
          </a:p>
        </c:txPr>
        <c:crossAx val="1307197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Garamond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Shop Drawings/Engineering</c:v>
          </c:tx>
          <c:spPr>
            <a:solidFill>
              <a:srgbClr val="FFC000"/>
            </a:solidFill>
          </c:spPr>
          <c:invertIfNegative val="0"/>
          <c:val>
            <c:numRef>
              <c:f>Sheet1!$F$6:$G$6</c:f>
              <c:numCache>
                <c:formatCode>_("$"* #,##0_);_("$"* \(#,##0\);_("$"* "-"??_);_(@_)</c:formatCode>
                <c:ptCount val="2"/>
                <c:pt idx="0">
                  <c:v>200000</c:v>
                </c:pt>
                <c:pt idx="1">
                  <c:v>200000</c:v>
                </c:pt>
              </c:numCache>
            </c:numRef>
          </c:val>
        </c:ser>
        <c:ser>
          <c:idx val="1"/>
          <c:order val="1"/>
          <c:tx>
            <c:v>Materials</c:v>
          </c:tx>
          <c:spPr>
            <a:solidFill>
              <a:schemeClr val="tx2">
                <a:lumMod val="75000"/>
              </a:schemeClr>
            </a:solidFill>
          </c:spPr>
          <c:invertIfNegative val="0"/>
          <c:val>
            <c:numRef>
              <c:f>Sheet1!$F$7:$G$7</c:f>
              <c:numCache>
                <c:formatCode>_("$"* #,##0_);_("$"* \(#,##0\);_("$"* "-"??_);_(@_)</c:formatCode>
                <c:ptCount val="2"/>
                <c:pt idx="0">
                  <c:v>750000</c:v>
                </c:pt>
                <c:pt idx="1">
                  <c:v>750000</c:v>
                </c:pt>
              </c:numCache>
            </c:numRef>
          </c:val>
        </c:ser>
        <c:ser>
          <c:idx val="2"/>
          <c:order val="2"/>
          <c:tx>
            <c:v>Shop Fabrication</c:v>
          </c:tx>
          <c:spPr>
            <a:solidFill>
              <a:schemeClr val="bg2">
                <a:lumMod val="50000"/>
              </a:schemeClr>
            </a:solidFill>
          </c:spPr>
          <c:invertIfNegative val="0"/>
          <c:val>
            <c:numRef>
              <c:f>Sheet1!$F$8:$G$8</c:f>
              <c:numCache>
                <c:formatCode>_("$"* #,##0_);_("$"* \(#,##0\);_("$"* "-"??_);_(@_)</c:formatCode>
                <c:ptCount val="2"/>
                <c:pt idx="0">
                  <c:v>125000</c:v>
                </c:pt>
                <c:pt idx="1">
                  <c:v>125000</c:v>
                </c:pt>
              </c:numCache>
            </c:numRef>
          </c:val>
        </c:ser>
        <c:ser>
          <c:idx val="3"/>
          <c:order val="3"/>
          <c:tx>
            <c:v>Equipment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Garamond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Sheet1!$F$9:$G$9</c:f>
              <c:numCache>
                <c:formatCode>_("$"* #,##0_);_("$"* \(#,##0\);_("$"* "-"??_);_(@_)</c:formatCode>
                <c:ptCount val="2"/>
                <c:pt idx="0">
                  <c:v>500000</c:v>
                </c:pt>
                <c:pt idx="1">
                  <c:v>150000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330048"/>
        <c:axId val="92692480"/>
      </c:barChart>
      <c:catAx>
        <c:axId val="131330048"/>
        <c:scaling>
          <c:orientation val="minMax"/>
        </c:scaling>
        <c:delete val="0"/>
        <c:axPos val="b"/>
        <c:majorTickMark val="out"/>
        <c:minorTickMark val="none"/>
        <c:tickLblPos val="nextTo"/>
        <c:crossAx val="92692480"/>
        <c:crosses val="autoZero"/>
        <c:auto val="1"/>
        <c:lblAlgn val="ctr"/>
        <c:lblOffset val="100"/>
        <c:noMultiLvlLbl val="0"/>
      </c:catAx>
      <c:valAx>
        <c:axId val="92692480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13300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Garamond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>
                <a:latin typeface="Garamond" pitchFamily="18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>
                <a:latin typeface="Garamond" pitchFamily="18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400">
                <a:latin typeface="Garamond" pitchFamily="18" charset="0"/>
              </a:defRPr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D00DD-5403-47F3-8AB9-484417632F8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F694EE-FE55-4BC1-9BD4-C1D16F3AD157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7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Total Cost Savings: $491,464</a:t>
          </a:r>
          <a:endParaRPr lang="en-US" sz="1700" dirty="0">
            <a:solidFill>
              <a:schemeClr val="tx2">
                <a:lumMod val="75000"/>
              </a:schemeClr>
            </a:solidFill>
          </a:endParaRPr>
        </a:p>
      </dgm:t>
    </dgm:pt>
    <dgm:pt modelId="{2783701B-07F8-4319-8C29-F51ECF88F234}" type="parTrans" cxnId="{DF679D46-99C4-442D-BEEF-38B641BBE661}">
      <dgm:prSet/>
      <dgm:spPr/>
      <dgm:t>
        <a:bodyPr/>
        <a:lstStyle/>
        <a:p>
          <a:endParaRPr lang="en-US"/>
        </a:p>
      </dgm:t>
    </dgm:pt>
    <dgm:pt modelId="{3E47A609-BF6F-4565-9C6A-100463AB3F54}" type="sibTrans" cxnId="{DF679D46-99C4-442D-BEEF-38B641BBE661}">
      <dgm:prSet/>
      <dgm:spPr>
        <a:solidFill>
          <a:srgbClr val="FFC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E3A53385-341A-4C36-A094-8F1DC31090AE}">
      <dgm:prSet phldrT="[Text]" phldr="1"/>
      <dgm:spPr/>
      <dgm:t>
        <a:bodyPr/>
        <a:lstStyle/>
        <a:p>
          <a:endParaRPr lang="en-US"/>
        </a:p>
      </dgm:t>
    </dgm:pt>
    <dgm:pt modelId="{0171FFEE-3501-4DDB-90AB-85F9EF3C10FA}" type="parTrans" cxnId="{3763CD55-2D5E-4F0F-AE97-CAACA4B0E693}">
      <dgm:prSet/>
      <dgm:spPr/>
      <dgm:t>
        <a:bodyPr/>
        <a:lstStyle/>
        <a:p>
          <a:endParaRPr lang="en-US"/>
        </a:p>
      </dgm:t>
    </dgm:pt>
    <dgm:pt modelId="{EEEC8399-CBC7-4C4E-874F-8C9F3DC856FD}" type="sibTrans" cxnId="{3763CD55-2D5E-4F0F-AE97-CAACA4B0E693}">
      <dgm:prSet/>
      <dgm:spPr/>
      <dgm:t>
        <a:bodyPr/>
        <a:lstStyle/>
        <a:p>
          <a:endParaRPr lang="en-US"/>
        </a:p>
      </dgm:t>
    </dgm:pt>
    <dgm:pt modelId="{95D7DD8F-211E-4E54-9D6F-5487C7417BC9}">
      <dgm:prSet phldrT="[Text]" phldr="1"/>
      <dgm:spPr/>
      <dgm:t>
        <a:bodyPr/>
        <a:lstStyle/>
        <a:p>
          <a:endParaRPr lang="en-US"/>
        </a:p>
      </dgm:t>
    </dgm:pt>
    <dgm:pt modelId="{21B9E269-765C-47E3-B7AE-4DBF8CB908C2}" type="parTrans" cxnId="{701BF7B3-53F8-4C4D-ABB4-CAF25622FC8D}">
      <dgm:prSet/>
      <dgm:spPr/>
      <dgm:t>
        <a:bodyPr/>
        <a:lstStyle/>
        <a:p>
          <a:endParaRPr lang="en-US"/>
        </a:p>
      </dgm:t>
    </dgm:pt>
    <dgm:pt modelId="{C98EEF8D-0A75-41B0-B684-AB28455FBBA0}" type="sibTrans" cxnId="{701BF7B3-53F8-4C4D-ABB4-CAF25622FC8D}">
      <dgm:prSet/>
      <dgm:spPr/>
      <dgm:t>
        <a:bodyPr/>
        <a:lstStyle/>
        <a:p>
          <a:endParaRPr lang="en-US"/>
        </a:p>
      </dgm:t>
    </dgm:pt>
    <dgm:pt modelId="{B2AB20D0-9CCC-4794-A78B-4DAE18D960B7}">
      <dgm:prSet phldrT="[Text]" phldr="1"/>
      <dgm:spPr/>
      <dgm:t>
        <a:bodyPr/>
        <a:lstStyle/>
        <a:p>
          <a:endParaRPr lang="en-US"/>
        </a:p>
      </dgm:t>
    </dgm:pt>
    <dgm:pt modelId="{349DD0A0-83A9-4327-9F29-D4626F431D75}" type="parTrans" cxnId="{8525C330-A847-4858-8797-59E9ED00BA6D}">
      <dgm:prSet/>
      <dgm:spPr/>
      <dgm:t>
        <a:bodyPr/>
        <a:lstStyle/>
        <a:p>
          <a:endParaRPr lang="en-US"/>
        </a:p>
      </dgm:t>
    </dgm:pt>
    <dgm:pt modelId="{51DE8E58-A70C-434C-AB93-4F9DA2AB25B0}" type="sibTrans" cxnId="{8525C330-A847-4858-8797-59E9ED00BA6D}">
      <dgm:prSet/>
      <dgm:spPr/>
      <dgm:t>
        <a:bodyPr/>
        <a:lstStyle/>
        <a:p>
          <a:endParaRPr lang="en-US"/>
        </a:p>
      </dgm:t>
    </dgm:pt>
    <dgm:pt modelId="{07B6AA53-FBE4-4116-B001-D36D2DD9D4AE}">
      <dgm:prSet phldrT="[Text]" phldr="1"/>
      <dgm:spPr/>
      <dgm:t>
        <a:bodyPr/>
        <a:lstStyle/>
        <a:p>
          <a:endParaRPr lang="en-US"/>
        </a:p>
      </dgm:t>
    </dgm:pt>
    <dgm:pt modelId="{0D4ACFA4-7755-42CB-9B60-ED937FE9293A}" type="parTrans" cxnId="{7FF53BC2-972F-4706-AFFE-DB6765C1A29F}">
      <dgm:prSet/>
      <dgm:spPr/>
      <dgm:t>
        <a:bodyPr/>
        <a:lstStyle/>
        <a:p>
          <a:endParaRPr lang="en-US"/>
        </a:p>
      </dgm:t>
    </dgm:pt>
    <dgm:pt modelId="{F63FAFEB-FEFA-45DD-AE2D-82D6153DFF9C}" type="sibTrans" cxnId="{7FF53BC2-972F-4706-AFFE-DB6765C1A29F}">
      <dgm:prSet/>
      <dgm:spPr/>
      <dgm:t>
        <a:bodyPr/>
        <a:lstStyle/>
        <a:p>
          <a:endParaRPr lang="en-US"/>
        </a:p>
      </dgm:t>
    </dgm:pt>
    <dgm:pt modelId="{62D726FD-BF9B-4DDF-8EC2-29BA7ADD7974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Schedule Savings</a:t>
          </a:r>
        </a:p>
      </dgm:t>
    </dgm:pt>
    <dgm:pt modelId="{303C85D0-6C61-4DD4-A20A-FF2CB84316DD}" type="parTrans" cxnId="{D63A87F6-9875-41C8-8856-04119D044987}">
      <dgm:prSet/>
      <dgm:spPr/>
      <dgm:t>
        <a:bodyPr/>
        <a:lstStyle/>
        <a:p>
          <a:endParaRPr lang="en-US"/>
        </a:p>
      </dgm:t>
    </dgm:pt>
    <dgm:pt modelId="{2CD91CE5-277E-4EBC-85C6-3645E0B282C5}" type="sibTrans" cxnId="{D63A87F6-9875-41C8-8856-04119D044987}">
      <dgm:prSet/>
      <dgm:spPr>
        <a:solidFill>
          <a:srgbClr val="FFC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2B7F72DA-F858-44C1-8F46-A145AB930FC6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Reduction of Constructability Concerns</a:t>
          </a:r>
        </a:p>
      </dgm:t>
    </dgm:pt>
    <dgm:pt modelId="{6ED05F10-8CB4-463D-B8A3-4D8D649A15B9}" type="parTrans" cxnId="{F970F692-6D96-49B2-BD38-4331034E583E}">
      <dgm:prSet/>
      <dgm:spPr/>
      <dgm:t>
        <a:bodyPr/>
        <a:lstStyle/>
        <a:p>
          <a:endParaRPr lang="en-US"/>
        </a:p>
      </dgm:t>
    </dgm:pt>
    <dgm:pt modelId="{4F146FBF-B708-43CF-A834-F9193C79BAEC}" type="sibTrans" cxnId="{F970F692-6D96-49B2-BD38-4331034E583E}">
      <dgm:prSet/>
      <dgm:spPr>
        <a:solidFill>
          <a:srgbClr val="FFC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0F3A8106-CB4B-4821-BBAA-23070D8185CA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Tenant Fit-Out</a:t>
          </a:r>
        </a:p>
      </dgm:t>
    </dgm:pt>
    <dgm:pt modelId="{41484368-A2CF-4E64-81FD-F76EF1C894A2}" type="parTrans" cxnId="{422AAF05-8FB2-421A-8390-8019A9AD628C}">
      <dgm:prSet/>
      <dgm:spPr/>
      <dgm:t>
        <a:bodyPr/>
        <a:lstStyle/>
        <a:p>
          <a:endParaRPr lang="en-US"/>
        </a:p>
      </dgm:t>
    </dgm:pt>
    <dgm:pt modelId="{369A1764-B980-4794-94F6-29F7649571C0}" type="sibTrans" cxnId="{422AAF05-8FB2-421A-8390-8019A9AD628C}">
      <dgm:prSet/>
      <dgm:spPr>
        <a:solidFill>
          <a:srgbClr val="FFC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558611FC-7FF6-4C5E-9E1A-3C784B8CA173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Efficiency</a:t>
          </a:r>
          <a:endParaRPr lang="en-US" dirty="0">
            <a:solidFill>
              <a:schemeClr val="tx2">
                <a:lumMod val="75000"/>
              </a:schemeClr>
            </a:solidFill>
            <a:latin typeface="Garamond" pitchFamily="18" charset="0"/>
          </a:endParaRPr>
        </a:p>
      </dgm:t>
    </dgm:pt>
    <dgm:pt modelId="{143BC22F-35BF-4C64-A76B-B66C39381530}" type="parTrans" cxnId="{AAC8E3AD-0549-4FA6-9591-3F0CC3BC286F}">
      <dgm:prSet/>
      <dgm:spPr/>
      <dgm:t>
        <a:bodyPr/>
        <a:lstStyle/>
        <a:p>
          <a:endParaRPr lang="en-US"/>
        </a:p>
      </dgm:t>
    </dgm:pt>
    <dgm:pt modelId="{B5895522-85D4-43F7-A95A-121DD2FAA030}" type="sibTrans" cxnId="{AAC8E3AD-0549-4FA6-9591-3F0CC3BC286F}">
      <dgm:prSet/>
      <dgm:spPr/>
      <dgm:t>
        <a:bodyPr/>
        <a:lstStyle/>
        <a:p>
          <a:endParaRPr lang="en-US"/>
        </a:p>
      </dgm:t>
    </dgm:pt>
    <dgm:pt modelId="{B4ECC7AC-8260-4492-B023-8FCD1A66D9CB}" type="pres">
      <dgm:prSet presAssocID="{C09D00DD-5403-47F3-8AB9-484417632F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A1D353-15F4-4FDF-ACC6-229A6995B031}" type="pres">
      <dgm:prSet presAssocID="{C09D00DD-5403-47F3-8AB9-484417632F8A}" presName="dummyMaxCanvas" presStyleCnt="0">
        <dgm:presLayoutVars/>
      </dgm:prSet>
      <dgm:spPr/>
    </dgm:pt>
    <dgm:pt modelId="{61257D61-9DC5-479D-93BC-938067776461}" type="pres">
      <dgm:prSet presAssocID="{C09D00DD-5403-47F3-8AB9-484417632F8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EA148-49B6-44FE-94A3-2CF4A66FF0B5}" type="pres">
      <dgm:prSet presAssocID="{C09D00DD-5403-47F3-8AB9-484417632F8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A8581-A58D-4C26-98C3-909B530F183B}" type="pres">
      <dgm:prSet presAssocID="{C09D00DD-5403-47F3-8AB9-484417632F8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F7459-9DAE-4CE5-843E-FAFC2C82D569}" type="pres">
      <dgm:prSet presAssocID="{C09D00DD-5403-47F3-8AB9-484417632F8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922655-3A1E-4A49-9801-CA43777BD4C0}" type="pres">
      <dgm:prSet presAssocID="{C09D00DD-5403-47F3-8AB9-484417632F8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44E1F-451A-477E-A286-40212ED42F45}" type="pres">
      <dgm:prSet presAssocID="{C09D00DD-5403-47F3-8AB9-484417632F8A}" presName="FiveConn_1-2" presStyleLbl="fgAccFollowNode1" presStyleIdx="0" presStyleCnt="4">
        <dgm:presLayoutVars>
          <dgm:bulletEnabled val="1"/>
        </dgm:presLayoutVars>
      </dgm:prSet>
      <dgm:spPr>
        <a:prstGeom prst="mathPlus">
          <a:avLst/>
        </a:prstGeom>
      </dgm:spPr>
      <dgm:t>
        <a:bodyPr/>
        <a:lstStyle/>
        <a:p>
          <a:endParaRPr lang="en-US"/>
        </a:p>
      </dgm:t>
    </dgm:pt>
    <dgm:pt modelId="{4EDE243B-15B6-493D-8218-D9BCF7C7E5B7}" type="pres">
      <dgm:prSet presAssocID="{C09D00DD-5403-47F3-8AB9-484417632F8A}" presName="FiveConn_2-3" presStyleLbl="fgAccFollowNode1" presStyleIdx="1" presStyleCnt="4">
        <dgm:presLayoutVars>
          <dgm:bulletEnabled val="1"/>
        </dgm:presLayoutVars>
      </dgm:prSet>
      <dgm:spPr>
        <a:prstGeom prst="mathPlus">
          <a:avLst/>
        </a:prstGeom>
      </dgm:spPr>
      <dgm:t>
        <a:bodyPr/>
        <a:lstStyle/>
        <a:p>
          <a:endParaRPr lang="en-US"/>
        </a:p>
      </dgm:t>
    </dgm:pt>
    <dgm:pt modelId="{5CBF5991-D725-429E-BFD0-8CF35B917078}" type="pres">
      <dgm:prSet presAssocID="{C09D00DD-5403-47F3-8AB9-484417632F8A}" presName="FiveConn_3-4" presStyleLbl="fgAccFollowNode1" presStyleIdx="2" presStyleCnt="4">
        <dgm:presLayoutVars>
          <dgm:bulletEnabled val="1"/>
        </dgm:presLayoutVars>
      </dgm:prSet>
      <dgm:spPr>
        <a:prstGeom prst="mathPlus">
          <a:avLst/>
        </a:prstGeom>
      </dgm:spPr>
      <dgm:t>
        <a:bodyPr/>
        <a:lstStyle/>
        <a:p>
          <a:endParaRPr lang="en-US"/>
        </a:p>
      </dgm:t>
    </dgm:pt>
    <dgm:pt modelId="{9D3FCBFE-B58A-4966-B030-ACE6A34E7826}" type="pres">
      <dgm:prSet presAssocID="{C09D00DD-5403-47F3-8AB9-484417632F8A}" presName="FiveConn_4-5" presStyleLbl="fgAccFollowNode1" presStyleIdx="3" presStyleCnt="4">
        <dgm:presLayoutVars>
          <dgm:bulletEnabled val="1"/>
        </dgm:presLayoutVars>
      </dgm:prSet>
      <dgm:spPr>
        <a:prstGeom prst="mathPlus">
          <a:avLst/>
        </a:prstGeom>
      </dgm:spPr>
      <dgm:t>
        <a:bodyPr/>
        <a:lstStyle/>
        <a:p>
          <a:endParaRPr lang="en-US"/>
        </a:p>
      </dgm:t>
    </dgm:pt>
    <dgm:pt modelId="{5FC71AF9-FBB9-40BF-963C-CC32A3460E43}" type="pres">
      <dgm:prSet presAssocID="{C09D00DD-5403-47F3-8AB9-484417632F8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6D033-B171-4E1E-BDED-16E441E583D4}" type="pres">
      <dgm:prSet presAssocID="{C09D00DD-5403-47F3-8AB9-484417632F8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CF6AC7-BB7E-41B2-8EFF-B7D787D0E498}" type="pres">
      <dgm:prSet presAssocID="{C09D00DD-5403-47F3-8AB9-484417632F8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66C4E-1EF6-41DC-B7C9-C63ECBCAFD59}" type="pres">
      <dgm:prSet presAssocID="{C09D00DD-5403-47F3-8AB9-484417632F8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FB7EA-2E4D-4E14-9615-C02D616C3342}" type="pres">
      <dgm:prSet presAssocID="{C09D00DD-5403-47F3-8AB9-484417632F8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3A87F6-9875-41C8-8856-04119D044987}" srcId="{C09D00DD-5403-47F3-8AB9-484417632F8A}" destId="{62D726FD-BF9B-4DDF-8EC2-29BA7ADD7974}" srcOrd="1" destOrd="0" parTransId="{303C85D0-6C61-4DD4-A20A-FF2CB84316DD}" sibTransId="{2CD91CE5-277E-4EBC-85C6-3645E0B282C5}"/>
    <dgm:cxn modelId="{F970F692-6D96-49B2-BD38-4331034E583E}" srcId="{C09D00DD-5403-47F3-8AB9-484417632F8A}" destId="{2B7F72DA-F858-44C1-8F46-A145AB930FC6}" srcOrd="2" destOrd="0" parTransId="{6ED05F10-8CB4-463D-B8A3-4D8D649A15B9}" sibTransId="{4F146FBF-B708-43CF-A834-F9193C79BAEC}"/>
    <dgm:cxn modelId="{8FFD22A0-B1FE-4D7A-A214-578E302269B7}" type="presOf" srcId="{62D726FD-BF9B-4DDF-8EC2-29BA7ADD7974}" destId="{47DEA148-49B6-44FE-94A3-2CF4A66FF0B5}" srcOrd="0" destOrd="0" presId="urn:microsoft.com/office/officeart/2005/8/layout/vProcess5"/>
    <dgm:cxn modelId="{DD5A6FAB-FFA3-499D-8E9C-46FFFD4A1260}" type="presOf" srcId="{2B7F72DA-F858-44C1-8F46-A145AB930FC6}" destId="{3ECF6AC7-BB7E-41B2-8EFF-B7D787D0E498}" srcOrd="1" destOrd="0" presId="urn:microsoft.com/office/officeart/2005/8/layout/vProcess5"/>
    <dgm:cxn modelId="{53387E5E-DD25-4062-98BD-07CEAC5BA4D6}" type="presOf" srcId="{369A1764-B980-4794-94F6-29F7649571C0}" destId="{9D3FCBFE-B58A-4966-B030-ACE6A34E7826}" srcOrd="0" destOrd="0" presId="urn:microsoft.com/office/officeart/2005/8/layout/vProcess5"/>
    <dgm:cxn modelId="{371C4986-7DB0-431A-8E01-42BE6F8582C0}" type="presOf" srcId="{85F694EE-FE55-4BC1-9BD4-C1D16F3AD157}" destId="{61257D61-9DC5-479D-93BC-938067776461}" srcOrd="0" destOrd="0" presId="urn:microsoft.com/office/officeart/2005/8/layout/vProcess5"/>
    <dgm:cxn modelId="{4D3B241D-3E81-4708-AB37-437E43AB2D45}" type="presOf" srcId="{558611FC-7FF6-4C5E-9E1A-3C784B8CA173}" destId="{12922655-3A1E-4A49-9801-CA43777BD4C0}" srcOrd="0" destOrd="0" presId="urn:microsoft.com/office/officeart/2005/8/layout/vProcess5"/>
    <dgm:cxn modelId="{19627029-704F-4E6B-B601-D6D4C2E5CBED}" type="presOf" srcId="{4F146FBF-B708-43CF-A834-F9193C79BAEC}" destId="{5CBF5991-D725-429E-BFD0-8CF35B917078}" srcOrd="0" destOrd="0" presId="urn:microsoft.com/office/officeart/2005/8/layout/vProcess5"/>
    <dgm:cxn modelId="{A7256CA7-DF35-442C-A8A2-EBB350C07533}" type="presOf" srcId="{0F3A8106-CB4B-4821-BBAA-23070D8185CA}" destId="{636F7459-9DAE-4CE5-843E-FAFC2C82D569}" srcOrd="0" destOrd="0" presId="urn:microsoft.com/office/officeart/2005/8/layout/vProcess5"/>
    <dgm:cxn modelId="{B5322EEC-8208-4171-AF86-A19A3FF6C360}" type="presOf" srcId="{62D726FD-BF9B-4DDF-8EC2-29BA7ADD7974}" destId="{E276D033-B171-4E1E-BDED-16E441E583D4}" srcOrd="1" destOrd="0" presId="urn:microsoft.com/office/officeart/2005/8/layout/vProcess5"/>
    <dgm:cxn modelId="{B254B7DD-A9FF-4253-A1F3-495213571BF0}" type="presOf" srcId="{2CD91CE5-277E-4EBC-85C6-3645E0B282C5}" destId="{4EDE243B-15B6-493D-8218-D9BCF7C7E5B7}" srcOrd="0" destOrd="0" presId="urn:microsoft.com/office/officeart/2005/8/layout/vProcess5"/>
    <dgm:cxn modelId="{701BF7B3-53F8-4C4D-ABB4-CAF25622FC8D}" srcId="{C09D00DD-5403-47F3-8AB9-484417632F8A}" destId="{95D7DD8F-211E-4E54-9D6F-5487C7417BC9}" srcOrd="6" destOrd="0" parTransId="{21B9E269-765C-47E3-B7AE-4DBF8CB908C2}" sibTransId="{C98EEF8D-0A75-41B0-B684-AB28455FBBA0}"/>
    <dgm:cxn modelId="{A2654DCB-F017-4A85-92AE-F38491D18A3E}" type="presOf" srcId="{C09D00DD-5403-47F3-8AB9-484417632F8A}" destId="{B4ECC7AC-8260-4492-B023-8FCD1A66D9CB}" srcOrd="0" destOrd="0" presId="urn:microsoft.com/office/officeart/2005/8/layout/vProcess5"/>
    <dgm:cxn modelId="{3763CD55-2D5E-4F0F-AE97-CAACA4B0E693}" srcId="{C09D00DD-5403-47F3-8AB9-484417632F8A}" destId="{E3A53385-341A-4C36-A094-8F1DC31090AE}" srcOrd="5" destOrd="0" parTransId="{0171FFEE-3501-4DDB-90AB-85F9EF3C10FA}" sibTransId="{EEEC8399-CBC7-4C4E-874F-8C9F3DC856FD}"/>
    <dgm:cxn modelId="{DF679D46-99C4-442D-BEEF-38B641BBE661}" srcId="{C09D00DD-5403-47F3-8AB9-484417632F8A}" destId="{85F694EE-FE55-4BC1-9BD4-C1D16F3AD157}" srcOrd="0" destOrd="0" parTransId="{2783701B-07F8-4319-8C29-F51ECF88F234}" sibTransId="{3E47A609-BF6F-4565-9C6A-100463AB3F54}"/>
    <dgm:cxn modelId="{AAC8E3AD-0549-4FA6-9591-3F0CC3BC286F}" srcId="{C09D00DD-5403-47F3-8AB9-484417632F8A}" destId="{558611FC-7FF6-4C5E-9E1A-3C784B8CA173}" srcOrd="4" destOrd="0" parTransId="{143BC22F-35BF-4C64-A76B-B66C39381530}" sibTransId="{B5895522-85D4-43F7-A95A-121DD2FAA030}"/>
    <dgm:cxn modelId="{70A19562-23F3-457D-B08D-E48F5E4B3C1F}" type="presOf" srcId="{85F694EE-FE55-4BC1-9BD4-C1D16F3AD157}" destId="{5FC71AF9-FBB9-40BF-963C-CC32A3460E43}" srcOrd="1" destOrd="0" presId="urn:microsoft.com/office/officeart/2005/8/layout/vProcess5"/>
    <dgm:cxn modelId="{A040D6B8-33CA-4A06-9B24-DF30287D6649}" type="presOf" srcId="{0F3A8106-CB4B-4821-BBAA-23070D8185CA}" destId="{68666C4E-1EF6-41DC-B7C9-C63ECBCAFD59}" srcOrd="1" destOrd="0" presId="urn:microsoft.com/office/officeart/2005/8/layout/vProcess5"/>
    <dgm:cxn modelId="{422AAF05-8FB2-421A-8390-8019A9AD628C}" srcId="{C09D00DD-5403-47F3-8AB9-484417632F8A}" destId="{0F3A8106-CB4B-4821-BBAA-23070D8185CA}" srcOrd="3" destOrd="0" parTransId="{41484368-A2CF-4E64-81FD-F76EF1C894A2}" sibTransId="{369A1764-B980-4794-94F6-29F7649571C0}"/>
    <dgm:cxn modelId="{8525C330-A847-4858-8797-59E9ED00BA6D}" srcId="{C09D00DD-5403-47F3-8AB9-484417632F8A}" destId="{B2AB20D0-9CCC-4794-A78B-4DAE18D960B7}" srcOrd="7" destOrd="0" parTransId="{349DD0A0-83A9-4327-9F29-D4626F431D75}" sibTransId="{51DE8E58-A70C-434C-AB93-4F9DA2AB25B0}"/>
    <dgm:cxn modelId="{027DC0EC-C531-4D01-B2FC-534CBF113A9C}" type="presOf" srcId="{3E47A609-BF6F-4565-9C6A-100463AB3F54}" destId="{62D44E1F-451A-477E-A286-40212ED42F45}" srcOrd="0" destOrd="0" presId="urn:microsoft.com/office/officeart/2005/8/layout/vProcess5"/>
    <dgm:cxn modelId="{9144337F-3EEE-46D5-BF82-A22FBD8AC5FA}" type="presOf" srcId="{2B7F72DA-F858-44C1-8F46-A145AB930FC6}" destId="{EFAA8581-A58D-4C26-98C3-909B530F183B}" srcOrd="0" destOrd="0" presId="urn:microsoft.com/office/officeart/2005/8/layout/vProcess5"/>
    <dgm:cxn modelId="{7FF53BC2-972F-4706-AFFE-DB6765C1A29F}" srcId="{C09D00DD-5403-47F3-8AB9-484417632F8A}" destId="{07B6AA53-FBE4-4116-B001-D36D2DD9D4AE}" srcOrd="8" destOrd="0" parTransId="{0D4ACFA4-7755-42CB-9B60-ED937FE9293A}" sibTransId="{F63FAFEB-FEFA-45DD-AE2D-82D6153DFF9C}"/>
    <dgm:cxn modelId="{E6F59802-A038-4250-BB74-763C9CEF22AC}" type="presOf" srcId="{558611FC-7FF6-4C5E-9E1A-3C784B8CA173}" destId="{BA7FB7EA-2E4D-4E14-9615-C02D616C3342}" srcOrd="1" destOrd="0" presId="urn:microsoft.com/office/officeart/2005/8/layout/vProcess5"/>
    <dgm:cxn modelId="{7EAF8C60-84D1-4338-8737-859978A4A4CA}" type="presParOf" srcId="{B4ECC7AC-8260-4492-B023-8FCD1A66D9CB}" destId="{10A1D353-15F4-4FDF-ACC6-229A6995B031}" srcOrd="0" destOrd="0" presId="urn:microsoft.com/office/officeart/2005/8/layout/vProcess5"/>
    <dgm:cxn modelId="{47D322F4-509B-4614-9DF6-39CB1CB502D5}" type="presParOf" srcId="{B4ECC7AC-8260-4492-B023-8FCD1A66D9CB}" destId="{61257D61-9DC5-479D-93BC-938067776461}" srcOrd="1" destOrd="0" presId="urn:microsoft.com/office/officeart/2005/8/layout/vProcess5"/>
    <dgm:cxn modelId="{7CC9E159-0AAF-47B5-A169-5A608F71C064}" type="presParOf" srcId="{B4ECC7AC-8260-4492-B023-8FCD1A66D9CB}" destId="{47DEA148-49B6-44FE-94A3-2CF4A66FF0B5}" srcOrd="2" destOrd="0" presId="urn:microsoft.com/office/officeart/2005/8/layout/vProcess5"/>
    <dgm:cxn modelId="{FD472738-FD9A-4B4A-8391-9FFD5FCBFC5C}" type="presParOf" srcId="{B4ECC7AC-8260-4492-B023-8FCD1A66D9CB}" destId="{EFAA8581-A58D-4C26-98C3-909B530F183B}" srcOrd="3" destOrd="0" presId="urn:microsoft.com/office/officeart/2005/8/layout/vProcess5"/>
    <dgm:cxn modelId="{0F5BC479-F5D3-437D-AE4D-18149B9BBE3C}" type="presParOf" srcId="{B4ECC7AC-8260-4492-B023-8FCD1A66D9CB}" destId="{636F7459-9DAE-4CE5-843E-FAFC2C82D569}" srcOrd="4" destOrd="0" presId="urn:microsoft.com/office/officeart/2005/8/layout/vProcess5"/>
    <dgm:cxn modelId="{BDD80931-349A-4A6B-A4D0-4A1CF1BA6BD3}" type="presParOf" srcId="{B4ECC7AC-8260-4492-B023-8FCD1A66D9CB}" destId="{12922655-3A1E-4A49-9801-CA43777BD4C0}" srcOrd="5" destOrd="0" presId="urn:microsoft.com/office/officeart/2005/8/layout/vProcess5"/>
    <dgm:cxn modelId="{651A04CB-FC97-4C5F-8020-6B882DF557BE}" type="presParOf" srcId="{B4ECC7AC-8260-4492-B023-8FCD1A66D9CB}" destId="{62D44E1F-451A-477E-A286-40212ED42F45}" srcOrd="6" destOrd="0" presId="urn:microsoft.com/office/officeart/2005/8/layout/vProcess5"/>
    <dgm:cxn modelId="{377D76FC-D90A-4E4E-86B0-CCA9853F6143}" type="presParOf" srcId="{B4ECC7AC-8260-4492-B023-8FCD1A66D9CB}" destId="{4EDE243B-15B6-493D-8218-D9BCF7C7E5B7}" srcOrd="7" destOrd="0" presId="urn:microsoft.com/office/officeart/2005/8/layout/vProcess5"/>
    <dgm:cxn modelId="{6FE20FBA-7F75-4C3D-8D82-D00716BAA698}" type="presParOf" srcId="{B4ECC7AC-8260-4492-B023-8FCD1A66D9CB}" destId="{5CBF5991-D725-429E-BFD0-8CF35B917078}" srcOrd="8" destOrd="0" presId="urn:microsoft.com/office/officeart/2005/8/layout/vProcess5"/>
    <dgm:cxn modelId="{62590D4E-B28B-4711-B1D5-EFF273C300F4}" type="presParOf" srcId="{B4ECC7AC-8260-4492-B023-8FCD1A66D9CB}" destId="{9D3FCBFE-B58A-4966-B030-ACE6A34E7826}" srcOrd="9" destOrd="0" presId="urn:microsoft.com/office/officeart/2005/8/layout/vProcess5"/>
    <dgm:cxn modelId="{CD6DA4C3-EA91-4A16-A843-76817AC1965B}" type="presParOf" srcId="{B4ECC7AC-8260-4492-B023-8FCD1A66D9CB}" destId="{5FC71AF9-FBB9-40BF-963C-CC32A3460E43}" srcOrd="10" destOrd="0" presId="urn:microsoft.com/office/officeart/2005/8/layout/vProcess5"/>
    <dgm:cxn modelId="{61C17ABC-746E-445E-8F8D-936B5C6B4718}" type="presParOf" srcId="{B4ECC7AC-8260-4492-B023-8FCD1A66D9CB}" destId="{E276D033-B171-4E1E-BDED-16E441E583D4}" srcOrd="11" destOrd="0" presId="urn:microsoft.com/office/officeart/2005/8/layout/vProcess5"/>
    <dgm:cxn modelId="{79D71544-CD66-4CCE-86B9-793511C9A632}" type="presParOf" srcId="{B4ECC7AC-8260-4492-B023-8FCD1A66D9CB}" destId="{3ECF6AC7-BB7E-41B2-8EFF-B7D787D0E498}" srcOrd="12" destOrd="0" presId="urn:microsoft.com/office/officeart/2005/8/layout/vProcess5"/>
    <dgm:cxn modelId="{D2C20A91-27B6-4D51-885C-4FE30AC6846E}" type="presParOf" srcId="{B4ECC7AC-8260-4492-B023-8FCD1A66D9CB}" destId="{68666C4E-1EF6-41DC-B7C9-C63ECBCAFD59}" srcOrd="13" destOrd="0" presId="urn:microsoft.com/office/officeart/2005/8/layout/vProcess5"/>
    <dgm:cxn modelId="{1ED867B6-9FB1-41C6-B318-55FE755475DF}" type="presParOf" srcId="{B4ECC7AC-8260-4492-B023-8FCD1A66D9CB}" destId="{BA7FB7EA-2E4D-4E14-9615-C02D616C334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57D61-9DC5-479D-93BC-938067776461}">
      <dsp:nvSpPr>
        <dsp:cNvPr id="0" name=""/>
        <dsp:cNvSpPr/>
      </dsp:nvSpPr>
      <dsp:spPr>
        <a:xfrm>
          <a:off x="0" y="0"/>
          <a:ext cx="4224528" cy="54864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Total Cost Savings: $491,464</a:t>
          </a:r>
          <a:endParaRPr lang="en-US" sz="17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6069" y="16069"/>
        <a:ext cx="3568312" cy="516502"/>
      </dsp:txXfrm>
    </dsp:sp>
    <dsp:sp modelId="{47DEA148-49B6-44FE-94A3-2CF4A66FF0B5}">
      <dsp:nvSpPr>
        <dsp:cNvPr id="0" name=""/>
        <dsp:cNvSpPr/>
      </dsp:nvSpPr>
      <dsp:spPr>
        <a:xfrm>
          <a:off x="315468" y="624840"/>
          <a:ext cx="4224528" cy="54864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Schedule Savings</a:t>
          </a:r>
        </a:p>
      </dsp:txBody>
      <dsp:txXfrm>
        <a:off x="331537" y="640909"/>
        <a:ext cx="3520306" cy="516502"/>
      </dsp:txXfrm>
    </dsp:sp>
    <dsp:sp modelId="{EFAA8581-A58D-4C26-98C3-909B530F183B}">
      <dsp:nvSpPr>
        <dsp:cNvPr id="0" name=""/>
        <dsp:cNvSpPr/>
      </dsp:nvSpPr>
      <dsp:spPr>
        <a:xfrm>
          <a:off x="630935" y="1249680"/>
          <a:ext cx="4224528" cy="54864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Reduction of Constructability Concerns</a:t>
          </a:r>
        </a:p>
      </dsp:txBody>
      <dsp:txXfrm>
        <a:off x="647004" y="1265749"/>
        <a:ext cx="3520306" cy="516501"/>
      </dsp:txXfrm>
    </dsp:sp>
    <dsp:sp modelId="{636F7459-9DAE-4CE5-843E-FAFC2C82D569}">
      <dsp:nvSpPr>
        <dsp:cNvPr id="0" name=""/>
        <dsp:cNvSpPr/>
      </dsp:nvSpPr>
      <dsp:spPr>
        <a:xfrm>
          <a:off x="946404" y="1874520"/>
          <a:ext cx="4224528" cy="54864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Tenant Fit-Out</a:t>
          </a:r>
        </a:p>
      </dsp:txBody>
      <dsp:txXfrm>
        <a:off x="962473" y="1890589"/>
        <a:ext cx="3520306" cy="516502"/>
      </dsp:txXfrm>
    </dsp:sp>
    <dsp:sp modelId="{12922655-3A1E-4A49-9801-CA43777BD4C0}">
      <dsp:nvSpPr>
        <dsp:cNvPr id="0" name=""/>
        <dsp:cNvSpPr/>
      </dsp:nvSpPr>
      <dsp:spPr>
        <a:xfrm>
          <a:off x="1261871" y="2499360"/>
          <a:ext cx="4224528" cy="54864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rPr>
            <a:t>Efficiency</a:t>
          </a:r>
          <a:endParaRPr lang="en-US" sz="1700" kern="1200" dirty="0">
            <a:solidFill>
              <a:schemeClr val="tx2">
                <a:lumMod val="75000"/>
              </a:schemeClr>
            </a:solidFill>
            <a:latin typeface="Garamond" pitchFamily="18" charset="0"/>
          </a:endParaRPr>
        </a:p>
      </dsp:txBody>
      <dsp:txXfrm>
        <a:off x="1277940" y="2515429"/>
        <a:ext cx="3520306" cy="516501"/>
      </dsp:txXfrm>
    </dsp:sp>
    <dsp:sp modelId="{62D44E1F-451A-477E-A286-40212ED42F45}">
      <dsp:nvSpPr>
        <dsp:cNvPr id="0" name=""/>
        <dsp:cNvSpPr/>
      </dsp:nvSpPr>
      <dsp:spPr>
        <a:xfrm>
          <a:off x="3867912" y="400812"/>
          <a:ext cx="356616" cy="356616"/>
        </a:xfrm>
        <a:prstGeom prst="mathPlus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15181" y="537182"/>
        <a:ext cx="262078" cy="83876"/>
      </dsp:txXfrm>
    </dsp:sp>
    <dsp:sp modelId="{4EDE243B-15B6-493D-8218-D9BCF7C7E5B7}">
      <dsp:nvSpPr>
        <dsp:cNvPr id="0" name=""/>
        <dsp:cNvSpPr/>
      </dsp:nvSpPr>
      <dsp:spPr>
        <a:xfrm>
          <a:off x="4183380" y="1025652"/>
          <a:ext cx="356616" cy="356616"/>
        </a:xfrm>
        <a:prstGeom prst="mathPlus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30649" y="1162022"/>
        <a:ext cx="262078" cy="83876"/>
      </dsp:txXfrm>
    </dsp:sp>
    <dsp:sp modelId="{5CBF5991-D725-429E-BFD0-8CF35B917078}">
      <dsp:nvSpPr>
        <dsp:cNvPr id="0" name=""/>
        <dsp:cNvSpPr/>
      </dsp:nvSpPr>
      <dsp:spPr>
        <a:xfrm>
          <a:off x="4498848" y="1641348"/>
          <a:ext cx="356616" cy="356616"/>
        </a:xfrm>
        <a:prstGeom prst="mathPlus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46117" y="1777718"/>
        <a:ext cx="262078" cy="83876"/>
      </dsp:txXfrm>
    </dsp:sp>
    <dsp:sp modelId="{9D3FCBFE-B58A-4966-B030-ACE6A34E7826}">
      <dsp:nvSpPr>
        <dsp:cNvPr id="0" name=""/>
        <dsp:cNvSpPr/>
      </dsp:nvSpPr>
      <dsp:spPr>
        <a:xfrm>
          <a:off x="4814316" y="2272284"/>
          <a:ext cx="356616" cy="356616"/>
        </a:xfrm>
        <a:prstGeom prst="mathPlus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61585" y="2408654"/>
        <a:ext cx="262078" cy="83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1639" y="1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443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1639" y="6658443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4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1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D2862-69FB-428F-9C7B-23B44543B96F}" type="datetimeFigureOut">
              <a:rPr lang="en-US" smtClean="0"/>
              <a:t>4/22/2013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39763" y="525463"/>
            <a:ext cx="10515601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30419"/>
            <a:ext cx="7388860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443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443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6976F-7701-4A7F-B06D-156F326C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5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5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5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976F-7701-4A7F-B06D-156F326C33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3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2.gif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46888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49936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Introduction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8030" y="5105400"/>
            <a:ext cx="54435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Andy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Penev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9899" y="5997952"/>
            <a:ext cx="6019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029" y="1362879"/>
            <a:ext cx="5443538" cy="3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New Phasing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0" y="1600200"/>
            <a:ext cx="4411980" cy="3620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210" y="4935703"/>
            <a:ext cx="23622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881" y="1397380"/>
            <a:ext cx="6319837" cy="406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831" y="5661569"/>
            <a:ext cx="6238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1400" y="1562100"/>
            <a:ext cx="51054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Create zones on each floor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Crew stays in zone for given amount of time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Creates efficient use of space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Entire floor space is used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  <a:p>
            <a:r>
              <a:rPr lang="en-US" b="1" dirty="0" smtClean="0">
                <a:latin typeface="Garamond" pitchFamily="18" charset="0"/>
              </a:rPr>
              <a:t>Important: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Clean up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Timely completion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Material management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  <a:p>
            <a:endParaRPr lang="en-US" dirty="0" smtClean="0">
              <a:latin typeface="Garamond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11260" y="3276601"/>
            <a:ext cx="1905000" cy="990600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968210" y="4858716"/>
            <a:ext cx="2514600" cy="1187693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9968210" y="4267200"/>
            <a:ext cx="1543050" cy="5915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2482810" y="4267200"/>
            <a:ext cx="933450" cy="5915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0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SIPS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73" y="1227221"/>
            <a:ext cx="828262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93845"/>
            <a:ext cx="5118892" cy="213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9888200" y="2534956"/>
            <a:ext cx="5943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aramond" pitchFamily="18" charset="0"/>
              </a:rPr>
              <a:t>Short Interval Production Schedule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Same crew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Same duration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Reorganization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Overlapping activities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Float on second half of activities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b="1" dirty="0">
              <a:solidFill>
                <a:srgbClr val="FFC000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9000" y="1372255"/>
            <a:ext cx="5943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aramond" pitchFamily="18" charset="0"/>
              </a:rPr>
              <a:t>Cost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Garamond" pitchFamily="18" charset="0"/>
              </a:rPr>
              <a:t>General Conditions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Garamond" pitchFamily="18" charset="0"/>
              </a:rPr>
              <a:t>Total Savings = $20,524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Garamond" pitchFamily="18" charset="0"/>
            </a:endParaRPr>
          </a:p>
          <a:p>
            <a:endParaRPr lang="en-US" sz="2400" b="1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702" y="1323975"/>
            <a:ext cx="7588596" cy="534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129044"/>
              </p:ext>
            </p:extLst>
          </p:nvPr>
        </p:nvGraphicFramePr>
        <p:xfrm>
          <a:off x="3314700" y="2889007"/>
          <a:ext cx="5715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592800" y="2926073"/>
            <a:ext cx="8534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aramond" pitchFamily="18" charset="0"/>
              </a:rPr>
              <a:t>Constructability</a:t>
            </a:r>
            <a:endParaRPr lang="en-US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Organization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Collaboration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Delays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Material Management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Deliveries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56705" y="1600200"/>
            <a:ext cx="853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aramond" pitchFamily="18" charset="0"/>
              </a:rPr>
              <a:t>Schedule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400" dirty="0" smtClean="0">
                <a:latin typeface="Garamond" pitchFamily="18" charset="0"/>
              </a:rPr>
              <a:t>Decreased by 13 days</a:t>
            </a:r>
            <a:endParaRPr lang="en-US" sz="2400" dirty="0">
              <a:latin typeface="Garamond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b="1" u="sng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72074" y="241631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</a:t>
            </a:r>
          </a:p>
          <a:p>
            <a:pPr algn="ct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Analysis of Electrical Redesign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Andy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Penev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7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0" y="2133600"/>
            <a:ext cx="3860514" cy="351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200" y="2126345"/>
            <a:ext cx="3854238" cy="35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1724771"/>
            <a:ext cx="8458200" cy="41604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945600" y="4953000"/>
            <a:ext cx="609600" cy="304800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060400" y="4953000"/>
            <a:ext cx="609600" cy="304800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76600" y="1813721"/>
            <a:ext cx="5715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 Switchboards (4000A &amp; 3000A)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Total kVA = 5,248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20.4 W/SF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Separate retail feed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Lighting + Receptacle load = 2,092 kVA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7.7 W/SF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4000A SWBD </a:t>
            </a:r>
            <a:r>
              <a:rPr lang="en-US" dirty="0" err="1" smtClean="0">
                <a:latin typeface="Garamond" pitchFamily="18" charset="0"/>
              </a:rPr>
              <a:t>busway</a:t>
            </a:r>
            <a:r>
              <a:rPr lang="en-US" dirty="0" smtClean="0">
                <a:latin typeface="Garamond" pitchFamily="18" charset="0"/>
              </a:rPr>
              <a:t> to electrical closets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Took most of lighting and receptacle loads (1,902 kVA)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Redesign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609974" y="1495424"/>
            <a:ext cx="5048252" cy="3028951"/>
            <a:chOff x="3609974" y="2286000"/>
            <a:chExt cx="5048252" cy="3028951"/>
          </a:xfrm>
        </p:grpSpPr>
        <p:graphicFrame>
          <p:nvGraphicFramePr>
            <p:cNvPr id="38" name="Chart 3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48647456"/>
                </p:ext>
              </p:extLst>
            </p:nvPr>
          </p:nvGraphicFramePr>
          <p:xfrm>
            <a:off x="3609974" y="2286000"/>
            <a:ext cx="5048252" cy="30289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40" name="Straight Connector 39"/>
            <p:cNvCxnSpPr/>
            <p:nvPr/>
          </p:nvCxnSpPr>
          <p:spPr>
            <a:xfrm>
              <a:off x="4150519" y="4119562"/>
              <a:ext cx="438388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581400" y="4641607"/>
            <a:ext cx="4953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ASHRAE Maximum Lighting Power Density = 0.9 W/SF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Receptacle Load = 2.4 W/SF</a:t>
            </a:r>
          </a:p>
          <a:p>
            <a:endParaRPr lang="en-US" dirty="0">
              <a:latin typeface="Garamond" pitchFamily="18" charset="0"/>
            </a:endParaRPr>
          </a:p>
          <a:p>
            <a:pPr algn="ctr"/>
            <a:r>
              <a:rPr lang="en-US" dirty="0" smtClean="0">
                <a:latin typeface="Garamond" pitchFamily="18" charset="0"/>
              </a:rPr>
              <a:t>Total= </a:t>
            </a:r>
            <a:r>
              <a:rPr lang="en-US" dirty="0" smtClean="0">
                <a:solidFill>
                  <a:srgbClr val="FF0000"/>
                </a:solidFill>
                <a:latin typeface="Garamond" pitchFamily="18" charset="0"/>
              </a:rPr>
              <a:t>3.3</a:t>
            </a:r>
            <a:r>
              <a:rPr lang="en-US" dirty="0" smtClean="0">
                <a:latin typeface="Garamond" pitchFamily="18" charset="0"/>
              </a:rPr>
              <a:t> W/SF</a:t>
            </a:r>
          </a:p>
          <a:p>
            <a:endParaRPr lang="en-US" dirty="0">
              <a:latin typeface="Garamond" pitchFamily="18" charset="0"/>
            </a:endParaRPr>
          </a:p>
          <a:p>
            <a:r>
              <a:rPr lang="en-US" dirty="0" smtClean="0">
                <a:latin typeface="Garamond" pitchFamily="18" charset="0"/>
              </a:rPr>
              <a:t>  </a:t>
            </a:r>
            <a:endParaRPr lang="en-US" dirty="0">
              <a:latin typeface="Garamond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63418"/>
              </p:ext>
            </p:extLst>
          </p:nvPr>
        </p:nvGraphicFramePr>
        <p:xfrm>
          <a:off x="9991725" y="2014536"/>
          <a:ext cx="7448549" cy="1966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8647"/>
                <a:gridCol w="1357097"/>
                <a:gridCol w="793330"/>
                <a:gridCol w="1057062"/>
                <a:gridCol w="943881"/>
                <a:gridCol w="1458532"/>
              </a:tblGrid>
              <a:tr h="655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kVA Load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FLA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Voltage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Phase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SWBD Size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55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Initial SWBD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3173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3982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480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itchFamily="18" charset="0"/>
                        </a:rPr>
                        <a:t>3</a:t>
                      </a:r>
                      <a:endParaRPr lang="en-US" sz="20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itchFamily="18" charset="0"/>
                        </a:rPr>
                        <a:t>4000A</a:t>
                      </a:r>
                      <a:endParaRPr lang="en-US" sz="20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5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Revised SWBD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itchFamily="18" charset="0"/>
                        </a:rPr>
                        <a:t>2373</a:t>
                      </a:r>
                      <a:endParaRPr lang="en-US" sz="20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2978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480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3000A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0" y="2133600"/>
            <a:ext cx="3860514" cy="351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200" y="2126345"/>
            <a:ext cx="3854238" cy="35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1945600" y="4953000"/>
            <a:ext cx="609600" cy="304800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060400" y="4953000"/>
            <a:ext cx="609600" cy="304800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Redesign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238249"/>
            <a:ext cx="7620000" cy="535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19500" y="1600200"/>
            <a:ext cx="34671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Eliminate XFMR on floors 4,6, &amp; 8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Feed low voltage panels from floor above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Floors 5,7, &amp; 9 XFMR step up to 150kVa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Feeders, plugs, breakers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Coordination of cores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Fireproofing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95400"/>
            <a:ext cx="1573823" cy="53509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0" y="1724771"/>
            <a:ext cx="8458200" cy="41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Redesign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0" y="16002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Consolidation of HVAC panels</a:t>
            </a:r>
            <a:endParaRPr lang="en-US" dirty="0">
              <a:latin typeface="Garamond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0330434" y="2219325"/>
            <a:ext cx="4699000" cy="1581150"/>
            <a:chOff x="0" y="0"/>
            <a:chExt cx="5943600" cy="200025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200025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352800" y="466725"/>
              <a:ext cx="590093" cy="7620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00525" y="466725"/>
              <a:ext cx="583616" cy="7620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8288000" y="415357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Smaller XFMR from reduced loads on 3</a:t>
            </a:r>
            <a:r>
              <a:rPr lang="en-US" baseline="30000" dirty="0" smtClean="0">
                <a:latin typeface="Garamond" pitchFamily="18" charset="0"/>
              </a:rPr>
              <a:t>rd</a:t>
            </a:r>
            <a:r>
              <a:rPr lang="en-US" dirty="0" smtClean="0">
                <a:latin typeface="Garamond" pitchFamily="18" charset="0"/>
              </a:rPr>
              <a:t> floor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Feeders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238249"/>
            <a:ext cx="7620000" cy="535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19500" y="1600200"/>
            <a:ext cx="34671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Eliminate XFMR on floors 4,6, &amp; 8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Feed low voltage panels from floor above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Floors 5,7, &amp; 9 XFMR step up to 150kVa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Feeders, plugs, breakers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Coordination of cores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Fireproofing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95400"/>
            <a:ext cx="1573823" cy="53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643485"/>
              </p:ext>
            </p:extLst>
          </p:nvPr>
        </p:nvGraphicFramePr>
        <p:xfrm>
          <a:off x="3543300" y="2057400"/>
          <a:ext cx="5181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3700"/>
                <a:gridCol w="1219200"/>
                <a:gridCol w="10287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itchFamily="18" charset="0"/>
                        </a:rPr>
                        <a:t>ELECTRICAL RISER ROUGH IN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Hours per Floor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Crew Size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Original 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Design (5 day duration)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76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2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79.75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w/o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31.42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1*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800600" y="4601091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Total labor hours saved: </a:t>
            </a:r>
            <a:r>
              <a:rPr lang="en-US" sz="1600" b="1" dirty="0" smtClean="0">
                <a:latin typeface="Garamond" pitchFamily="18" charset="0"/>
              </a:rPr>
              <a:t>182</a:t>
            </a:r>
            <a:endParaRPr lang="en-US" sz="1600" b="1" dirty="0">
              <a:latin typeface="Garamond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5200" y="5181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Dependency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Resource allocation</a:t>
            </a:r>
            <a:endParaRPr lang="en-US" dirty="0">
              <a:latin typeface="Garamond" pitchFamily="18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436878"/>
              </p:ext>
            </p:extLst>
          </p:nvPr>
        </p:nvGraphicFramePr>
        <p:xfrm>
          <a:off x="3505200" y="3403600"/>
          <a:ext cx="5181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5600"/>
                <a:gridCol w="1295400"/>
                <a:gridCol w="990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itchFamily="18" charset="0"/>
                        </a:rPr>
                        <a:t>ELECTRICAL ROUGH IN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Hours per Floor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Crew Size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Original Design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149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142.33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w/o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148.33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124200" y="1371601"/>
            <a:ext cx="60198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Schedule</a:t>
            </a:r>
            <a:endParaRPr lang="en-US" sz="2400" b="1" u="sng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53309"/>
              </p:ext>
            </p:extLst>
          </p:nvPr>
        </p:nvGraphicFramePr>
        <p:xfrm>
          <a:off x="3543300" y="2057400"/>
          <a:ext cx="5181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3700"/>
                <a:gridCol w="1219200"/>
                <a:gridCol w="10287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itchFamily="18" charset="0"/>
                        </a:rPr>
                        <a:t>ELECTRICAL RISER ROUGH IN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Hours per Floor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Crew Size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Original 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Design (5 day duration)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76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2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79.75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w/o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31.42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1*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800600" y="4601091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Total labor hours saved: </a:t>
            </a:r>
            <a:r>
              <a:rPr lang="en-US" sz="1600" b="1" dirty="0" smtClean="0">
                <a:latin typeface="Garamond" pitchFamily="18" charset="0"/>
              </a:rPr>
              <a:t>182</a:t>
            </a:r>
            <a:endParaRPr lang="en-US" sz="1600" b="1" dirty="0">
              <a:latin typeface="Garamond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5200" y="5181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Dependency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Resource allocation</a:t>
            </a:r>
            <a:endParaRPr lang="en-US" dirty="0">
              <a:latin typeface="Garamond" pitchFamily="18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955196"/>
              </p:ext>
            </p:extLst>
          </p:nvPr>
        </p:nvGraphicFramePr>
        <p:xfrm>
          <a:off x="3505200" y="3403600"/>
          <a:ext cx="5181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5600"/>
                <a:gridCol w="1295400"/>
                <a:gridCol w="990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itchFamily="18" charset="0"/>
                        </a:rPr>
                        <a:t>ELECTRICAL ROUGH IN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Hours per Floor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Crew Size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Original Design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149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142.33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w/o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148.33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124200" y="1371601"/>
            <a:ext cx="60198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Schedule</a:t>
            </a:r>
            <a:endParaRPr lang="en-US" sz="2400" b="1" u="sng" dirty="0">
              <a:latin typeface="Garamon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44000" y="1371601"/>
            <a:ext cx="91440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Cost</a:t>
            </a:r>
          </a:p>
        </p:txBody>
      </p:sp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808171"/>
              </p:ext>
            </p:extLst>
          </p:nvPr>
        </p:nvGraphicFramePr>
        <p:xfrm>
          <a:off x="14401800" y="3009900"/>
          <a:ext cx="411480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158972"/>
              </p:ext>
            </p:extLst>
          </p:nvPr>
        </p:nvGraphicFramePr>
        <p:xfrm>
          <a:off x="9601200" y="2362200"/>
          <a:ext cx="5334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78100" y="257901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Savings = </a:t>
            </a:r>
            <a:r>
              <a:rPr lang="en-US" sz="2400" b="1" dirty="0" smtClean="0">
                <a:latin typeface="Garamond" pitchFamily="18" charset="0"/>
              </a:rPr>
              <a:t>$120,940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96600" y="5986046"/>
            <a:ext cx="91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Original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96800" y="5986046"/>
            <a:ext cx="106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Redesign</a:t>
            </a:r>
            <a:endParaRPr lang="en-US" sz="16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Andy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Penev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2313"/>
            <a:ext cx="9144000" cy="560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0" y="1262313"/>
            <a:ext cx="9144000" cy="562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8973800" y="2133600"/>
            <a:ext cx="2438400" cy="181225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51200" y="1338512"/>
            <a:ext cx="58674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Size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:  257,500 SF</a:t>
            </a: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Location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:  Washington, D.C.</a:t>
            </a: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Project Cost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:  $48 million</a:t>
            </a: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Contract Type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: (4) GMP</a:t>
            </a: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Delivery Method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: Design-Bid-Build</a:t>
            </a: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Schedule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:  4/11 – 1/14</a:t>
            </a:r>
          </a:p>
          <a:p>
            <a:endParaRPr lang="en-US" sz="1800" dirty="0">
              <a:latin typeface="Garamond" pitchFamily="18" charset="0"/>
              <a:cs typeface="Times New Roman" pitchFamily="18" charset="0"/>
            </a:endParaRPr>
          </a:p>
          <a:p>
            <a:endParaRPr lang="en-US" sz="1800" b="1" dirty="0" smtClean="0">
              <a:latin typeface="Garamond" pitchFamily="18" charset="0"/>
              <a:cs typeface="Times New Roman" pitchFamily="18" charset="0"/>
            </a:endParaRPr>
          </a:p>
          <a:p>
            <a:endParaRPr lang="en-US" sz="1800" b="1" dirty="0">
              <a:latin typeface="Garamond" pitchFamily="18" charset="0"/>
              <a:cs typeface="Times New Roman" pitchFamily="18" charset="0"/>
            </a:endParaRPr>
          </a:p>
          <a:p>
            <a:endParaRPr lang="en-US" sz="1800" b="1" dirty="0" smtClean="0">
              <a:latin typeface="Garamond" pitchFamily="18" charset="0"/>
              <a:cs typeface="Times New Roman" pitchFamily="18" charset="0"/>
            </a:endParaRPr>
          </a:p>
          <a:p>
            <a:endParaRPr lang="en-US" sz="1800" b="1" dirty="0" smtClean="0">
              <a:latin typeface="Garamond" pitchFamily="18" charset="0"/>
              <a:cs typeface="Times New Roman" pitchFamily="18" charset="0"/>
            </a:endParaRPr>
          </a:p>
          <a:p>
            <a:endParaRPr lang="en-US" sz="1800" b="1" dirty="0">
              <a:latin typeface="Garamond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Developer: </a:t>
            </a:r>
            <a:r>
              <a:rPr lang="en-US" sz="1800" dirty="0" err="1" smtClean="0">
                <a:latin typeface="Garamond" pitchFamily="18" charset="0"/>
                <a:cs typeface="Times New Roman" pitchFamily="18" charset="0"/>
              </a:rPr>
              <a:t>Hines|Archstone</a:t>
            </a:r>
            <a:endParaRPr lang="en-US" sz="1800" dirty="0" smtClean="0">
              <a:latin typeface="Garamond" pitchFamily="18" charset="0"/>
              <a:cs typeface="Times New Roman" pitchFamily="18" charset="0"/>
            </a:endParaRPr>
          </a:p>
          <a:p>
            <a:endParaRPr lang="en-US" sz="1800" b="1" dirty="0" smtClean="0">
              <a:latin typeface="Garamond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General Contractor: 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Clark/Smoot (JV)</a:t>
            </a:r>
          </a:p>
          <a:p>
            <a:endParaRPr lang="en-US" sz="1800" b="1" dirty="0" smtClean="0">
              <a:latin typeface="Garamond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Arch. of Record: 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Shalom </a:t>
            </a:r>
            <a:r>
              <a:rPr lang="en-US" sz="1800" dirty="0" err="1" smtClean="0">
                <a:latin typeface="Garamond" pitchFamily="18" charset="0"/>
                <a:cs typeface="Times New Roman" pitchFamily="18" charset="0"/>
              </a:rPr>
              <a:t>Baranes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 Associates</a:t>
            </a:r>
          </a:p>
          <a:p>
            <a:endParaRPr lang="en-US" sz="1800" b="1" dirty="0">
              <a:latin typeface="Garamond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atin typeface="Garamond" pitchFamily="18" charset="0"/>
                <a:cs typeface="Times New Roman" pitchFamily="18" charset="0"/>
              </a:rPr>
              <a:t>Design Architect: </a:t>
            </a:r>
            <a:r>
              <a:rPr lang="en-US" sz="1800" dirty="0" smtClean="0">
                <a:latin typeface="Garamond" pitchFamily="18" charset="0"/>
                <a:cs typeface="Times New Roman" pitchFamily="18" charset="0"/>
              </a:rPr>
              <a:t>Foster + Partners</a:t>
            </a:r>
          </a:p>
          <a:p>
            <a:endParaRPr lang="en-US" b="1" dirty="0" smtClean="0">
              <a:latin typeface="Garamond" pitchFamily="18" charset="0"/>
              <a:cs typeface="Times New Roman" pitchFamily="18" charset="0"/>
            </a:endParaRPr>
          </a:p>
          <a:p>
            <a:endParaRPr lang="en-US" dirty="0" smtClean="0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28975"/>
            <a:ext cx="34099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://content.asce.org/images/contrib/ClarkConstructionLogo2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42" y="4605091"/>
            <a:ext cx="1338899" cy="4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mootccip.com/images/smoot%20(2)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84" y="5291187"/>
            <a:ext cx="1350457" cy="3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http://www.hines.com/common/images/logo.gif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42" y="3544627"/>
            <a:ext cx="1338899" cy="40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 descr="http://www.costar.com/webimages/BrokerPhotos/Logos/archstone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85" y="4205819"/>
            <a:ext cx="1321956" cy="2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84" y="6013817"/>
            <a:ext cx="1350457" cy="21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42" y="6368969"/>
            <a:ext cx="1299661" cy="18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7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#2: Electrical Redesign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224879"/>
              </p:ext>
            </p:extLst>
          </p:nvPr>
        </p:nvGraphicFramePr>
        <p:xfrm>
          <a:off x="3543300" y="2057400"/>
          <a:ext cx="5181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3700"/>
                <a:gridCol w="1219200"/>
                <a:gridCol w="10287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itchFamily="18" charset="0"/>
                        </a:rPr>
                        <a:t>ELECTRICAL RISER ROUGH IN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Hours per Floor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Crew Size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Original 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Design (5 day duration)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76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2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79.75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w/o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31.42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1*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800600" y="4601091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Total labor hours saved: </a:t>
            </a:r>
            <a:r>
              <a:rPr lang="en-US" sz="1600" b="1" dirty="0" smtClean="0">
                <a:latin typeface="Garamond" pitchFamily="18" charset="0"/>
              </a:rPr>
              <a:t>182</a:t>
            </a:r>
            <a:endParaRPr lang="en-US" sz="1600" b="1" dirty="0">
              <a:latin typeface="Garamond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5200" y="5181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Dependency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Resource allocation</a:t>
            </a:r>
            <a:endParaRPr lang="en-US" dirty="0">
              <a:latin typeface="Garamond" pitchFamily="18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35330"/>
              </p:ext>
            </p:extLst>
          </p:nvPr>
        </p:nvGraphicFramePr>
        <p:xfrm>
          <a:off x="3505200" y="3403600"/>
          <a:ext cx="5181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5600"/>
                <a:gridCol w="1295400"/>
                <a:gridCol w="990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itchFamily="18" charset="0"/>
                        </a:rPr>
                        <a:t>ELECTRICAL ROUGH IN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Hours per Floor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Crew Size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Original Design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149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142.33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Redesign Floor w/o XFMR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itchFamily="18" charset="0"/>
                        </a:rPr>
                        <a:t>148.33</a:t>
                      </a:r>
                      <a:endParaRPr lang="en-US" sz="110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124200" y="1371601"/>
            <a:ext cx="60198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Schedule</a:t>
            </a:r>
            <a:endParaRPr lang="en-US" sz="2400" b="1" u="sng" dirty="0">
              <a:latin typeface="Garamon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44000" y="1371601"/>
            <a:ext cx="91440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Cost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288000" y="1367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Constructability</a:t>
            </a:r>
          </a:p>
        </p:txBody>
      </p:sp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723228"/>
              </p:ext>
            </p:extLst>
          </p:nvPr>
        </p:nvGraphicFramePr>
        <p:xfrm>
          <a:off x="14401800" y="3009900"/>
          <a:ext cx="411480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24339"/>
              </p:ext>
            </p:extLst>
          </p:nvPr>
        </p:nvGraphicFramePr>
        <p:xfrm>
          <a:off x="19126200" y="2057400"/>
          <a:ext cx="708660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3300"/>
                <a:gridCol w="35433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Item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Labor Hours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4000A </a:t>
                      </a:r>
                      <a:r>
                        <a:rPr lang="en-US" sz="1200" dirty="0" err="1" smtClean="0">
                          <a:effectLst/>
                          <a:latin typeface="Garamond" pitchFamily="18" charset="0"/>
                        </a:rPr>
                        <a:t>Busway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 (59.4 </a:t>
                      </a:r>
                      <a:r>
                        <a:rPr lang="en-US" sz="1200" dirty="0" err="1" smtClean="0">
                          <a:effectLst/>
                          <a:latin typeface="Garamond" pitchFamily="18" charset="0"/>
                        </a:rPr>
                        <a:t>lb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/</a:t>
                      </a:r>
                      <a:r>
                        <a:rPr lang="en-US" sz="1200" dirty="0" err="1" smtClean="0">
                          <a:effectLst/>
                          <a:latin typeface="Garamond" pitchFamily="18" charset="0"/>
                        </a:rPr>
                        <a:t>ft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719.9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3000A </a:t>
                      </a:r>
                      <a:r>
                        <a:rPr lang="en-US" sz="1200" dirty="0" err="1" smtClean="0">
                          <a:effectLst/>
                          <a:latin typeface="Garamond" pitchFamily="18" charset="0"/>
                        </a:rPr>
                        <a:t>Busway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 (42.7 </a:t>
                      </a:r>
                      <a:r>
                        <a:rPr lang="en-US" sz="1200" dirty="0" err="1" smtClean="0">
                          <a:effectLst/>
                          <a:latin typeface="Garamond" pitchFamily="18" charset="0"/>
                        </a:rPr>
                        <a:t>lb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/</a:t>
                      </a:r>
                      <a:r>
                        <a:rPr lang="en-US" sz="1200" dirty="0" err="1" smtClean="0">
                          <a:effectLst/>
                          <a:latin typeface="Garamond" pitchFamily="18" charset="0"/>
                        </a:rPr>
                        <a:t>ft</a:t>
                      </a:r>
                      <a:r>
                        <a:rPr lang="en-US" sz="1200" dirty="0" smtClean="0">
                          <a:effectLst/>
                          <a:latin typeface="Garamond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626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itchFamily="18" charset="0"/>
                        </a:rPr>
                        <a:t>Labor Savings</a:t>
                      </a:r>
                      <a:endParaRPr lang="en-US" sz="1100" dirty="0"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93.9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19126200" y="3377743"/>
            <a:ext cx="716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Horizontal bus runs quicker with lighter material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Less panels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Less XFMRs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Less cluttered electrical closet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Coring coordination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Fireproofing</a:t>
            </a:r>
            <a:endParaRPr lang="en-US" dirty="0">
              <a:latin typeface="Garamond" pitchFamily="18" charset="0"/>
            </a:endParaRPr>
          </a:p>
        </p:txBody>
      </p:sp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562476"/>
              </p:ext>
            </p:extLst>
          </p:nvPr>
        </p:nvGraphicFramePr>
        <p:xfrm>
          <a:off x="9601200" y="2362200"/>
          <a:ext cx="5334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96600" y="5986046"/>
            <a:ext cx="91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Original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96800" y="5986046"/>
            <a:ext cx="106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itchFamily="18" charset="0"/>
              </a:rPr>
              <a:t>Redesign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78100" y="257901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Savings = </a:t>
            </a:r>
            <a:r>
              <a:rPr lang="en-US" sz="2400" b="1" dirty="0" smtClean="0">
                <a:latin typeface="Garamond" pitchFamily="18" charset="0"/>
              </a:rPr>
              <a:t>$120,940</a:t>
            </a:r>
            <a:endParaRPr lang="en-US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72074" y="241631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</a:t>
            </a:r>
          </a:p>
          <a:p>
            <a:pPr algn="ct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Alternative Footbridge Installation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Andy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Penev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5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026" name="Picture 2" descr="http://www.google.com/url?sa=i&amp;source=images&amp;cd=&amp;docid=1klxZMhEBLtq0M&amp;tbnid=q6jqmZqhML3qLM:&amp;ved=0CAUQjBwwADga&amp;url=http%3A%2F%2Factiverain.com%2Fimage_store%2Fuploads%2F5%2F8%2F1%2F6%2F3%2Far134383809436185.png&amp;ei=jcZdUaDEDOXr0QH4nYCIDQ&amp;psig=AFQjCNHrxK5meDEOtHlzI4ZEsp216w9WuA&amp;ust=13651865732461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684421"/>
            <a:ext cx="76200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81" y="1415884"/>
            <a:ext cx="3895320" cy="519479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3411200" y="4800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867400" y="2800350"/>
            <a:ext cx="152400" cy="5143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288000" y="1684421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5 footbridges in between office buildings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Steel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Curtain wall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On floors 3,5,7,9, &amp; 11</a:t>
            </a:r>
          </a:p>
          <a:p>
            <a:endParaRPr lang="en-US" dirty="0" smtClean="0">
              <a:latin typeface="Garamond" pitchFamily="18" charset="0"/>
            </a:endParaRPr>
          </a:p>
          <a:p>
            <a:endParaRPr lang="en-US" dirty="0">
              <a:latin typeface="Garamond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205" y="3190374"/>
            <a:ext cx="4457589" cy="30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9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0" y="1684421"/>
            <a:ext cx="457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Garamond" pitchFamily="18" charset="0"/>
              </a:rPr>
              <a:t>Bridges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Prefabrication</a:t>
            </a:r>
          </a:p>
          <a:p>
            <a:pPr marL="800100" lvl="1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Including curtain wall</a:t>
            </a:r>
          </a:p>
          <a:p>
            <a:pPr marL="800100" lvl="1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Too much risk building in place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20’ long/each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36,666 lbs./each</a:t>
            </a:r>
          </a:p>
          <a:p>
            <a:endParaRPr lang="en-US" dirty="0" smtClean="0">
              <a:latin typeface="Garamond" pitchFamily="18" charset="0"/>
            </a:endParaRPr>
          </a:p>
          <a:p>
            <a:pPr algn="ctr"/>
            <a:r>
              <a:rPr lang="en-US" b="1" u="sng" dirty="0" smtClean="0">
                <a:latin typeface="Garamond" pitchFamily="18" charset="0"/>
              </a:rPr>
              <a:t>Crane</a:t>
            </a:r>
            <a:endParaRPr lang="en-US" b="1" u="sng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500 ton mobile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220,500 </a:t>
            </a:r>
            <a:r>
              <a:rPr lang="en-US" dirty="0" err="1" smtClean="0">
                <a:latin typeface="Garamond" pitchFamily="18" charset="0"/>
              </a:rPr>
              <a:t>lbs</a:t>
            </a:r>
            <a:r>
              <a:rPr lang="en-US" dirty="0" smtClean="0">
                <a:latin typeface="Garamond" pitchFamily="18" charset="0"/>
              </a:rPr>
              <a:t> counterweight</a:t>
            </a:r>
            <a:endParaRPr lang="en-US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138’ jib length </a:t>
            </a:r>
            <a:endParaRPr lang="en-US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51,717 lifting capacity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Shoring underneath</a:t>
            </a:r>
            <a:endParaRPr lang="en-US" dirty="0">
              <a:latin typeface="Garamond" pitchFamily="18" charset="0"/>
            </a:endParaRPr>
          </a:p>
          <a:p>
            <a:endParaRPr lang="en-US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44" y="1514927"/>
            <a:ext cx="7289456" cy="5072913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09618" y="2057400"/>
            <a:ext cx="5248963" cy="429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00" y="4117319"/>
            <a:ext cx="3200401" cy="2399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686" y="1577312"/>
            <a:ext cx="1563914" cy="2443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0" y="1569357"/>
            <a:ext cx="1524001" cy="24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Research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4" name="Picture 2" descr="http://en.vsl.cz/files/images/heavy-lifting/d1en_ful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0" y="2034422"/>
            <a:ext cx="4343400" cy="43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44000" y="13642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VSL Heavy Lifting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669000" y="2038351"/>
            <a:ext cx="716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Hydraulic jacks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Piston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Tensile member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Gauges and control systems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Synchronized movement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20 m/</a:t>
            </a:r>
            <a:r>
              <a:rPr lang="en-US" dirty="0" err="1" smtClean="0">
                <a:latin typeface="Garamond" pitchFamily="18" charset="0"/>
              </a:rPr>
              <a:t>hr</a:t>
            </a:r>
            <a:endParaRPr lang="en-US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Up to 10,000 tons</a:t>
            </a:r>
            <a:endParaRPr lang="en-US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057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“For projects where notable weight, dimensions, or space limitations exclude the use of cranes or other conventional handling.” (VSL)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45238" y="4736572"/>
            <a:ext cx="3011638" cy="16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Research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4" name="Picture 2" descr="http://en.vsl.cz/files/images/heavy-lifting/d1en_ful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0" y="2034422"/>
            <a:ext cx="4343400" cy="43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44000" y="13642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VSL Heavy Lifting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669000" y="2038351"/>
            <a:ext cx="716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Hydraulic jacks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Piston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Tensile member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Gauges and control systems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Synchronized movement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20 m/</a:t>
            </a:r>
            <a:r>
              <a:rPr lang="en-US" dirty="0" err="1" smtClean="0">
                <a:latin typeface="Garamond" pitchFamily="18" charset="0"/>
              </a:rPr>
              <a:t>hr</a:t>
            </a:r>
            <a:endParaRPr lang="en-US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Up to 10,000 tons</a:t>
            </a:r>
            <a:endParaRPr lang="en-US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057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“For projects where notable weight, dimensions, or space limitations exclude the use of cranes or other conventional handling.” (VSL)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3080" name="Picture 8" descr="http://www.google.com/url?sa=i&amp;source=images&amp;cd=&amp;docid=CB-ugAXecx7RXM&amp;tbnid=eEH86eeV-U-bcM:&amp;ved=0CAUQjBwwAA&amp;url=http%3A%2F%2Fwww.vslin.com%2Fimage%2Fstock-yard-lifting.jpg&amp;ei=eeJdUZ--MMfy0QHb6oHQCw&amp;psig=AFQjCNHg-8PuUc7FANzH3jW9j6a9C3lPug&amp;ust=1365193721840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0" y="4736572"/>
            <a:ext cx="28765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Research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4" name="Picture 2" descr="http://en.vsl.cz/files/images/heavy-lifting/d1en_ful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0" y="2034422"/>
            <a:ext cx="4343400" cy="43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44000" y="13642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VSL Heavy Lifting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669000" y="2038351"/>
            <a:ext cx="716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Hydraulic jacks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Piston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Tensile member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Gauges and control systems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Synchronized movement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20 m/</a:t>
            </a:r>
            <a:r>
              <a:rPr lang="en-US" dirty="0" err="1" smtClean="0">
                <a:latin typeface="Garamond" pitchFamily="18" charset="0"/>
              </a:rPr>
              <a:t>hr</a:t>
            </a:r>
            <a:endParaRPr lang="en-US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Up to 10,000 tons</a:t>
            </a:r>
            <a:endParaRPr lang="en-US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057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“For projects where notable weight, dimensions, or space limitations exclude the use of cranes or other conventional handling.” (VSL)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0" y="3429000"/>
            <a:ext cx="1898015" cy="254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87488"/>
            <a:ext cx="3053457" cy="43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26413"/>
            <a:ext cx="2531303" cy="33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www.google.com/url?sa=i&amp;source=images&amp;cd=&amp;docid=lmIl5fWFcqM1oM&amp;tbnid=dskryzhnB_xjmM:&amp;ved=0CAUQjBwwADgc&amp;url=http%3A%2F%2Fwww.smashinglists.com%2Fwp-content%2Fuploads%2F2010%2F11%2FPetronas-Tower-Kuala-Lumpur-Malaysia.jpg&amp;ei=FeJdUe-zNMLv0gGpmoC4DA&amp;psig=AFQjCNFPAmjQLJcLu53YOqwl5BeeEbuLeA&amp;ust=13651936219228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3162300"/>
            <a:ext cx="3981450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google.com/url?sa=i&amp;source=images&amp;cd=&amp;docid=CB-ugAXecx7RXM&amp;tbnid=eEH86eeV-U-bcM:&amp;ved=0CAUQjBwwAA&amp;url=http%3A%2F%2Fwww.vslin.com%2Fimage%2Fstock-yard-lifting.jpg&amp;ei=eeJdUZ--MMfy0QHb6oHQCw&amp;psig=AFQjCNHg-8PuUc7FANzH3jW9j6a9C3lPug&amp;ust=136519372184085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0" y="4736572"/>
            <a:ext cx="28765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4566900" y="6096000"/>
            <a:ext cx="151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Garamond" pitchFamily="18" charset="0"/>
              </a:rPr>
              <a:t>Petronas</a:t>
            </a:r>
            <a:r>
              <a:rPr lang="en-US" sz="1600" dirty="0" smtClean="0">
                <a:latin typeface="Garamond" pitchFamily="18" charset="0"/>
              </a:rPr>
              <a:t> Towers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24200" y="1410434"/>
            <a:ext cx="601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Garamond" pitchFamily="18" charset="0"/>
              </a:rPr>
              <a:t>Damas</a:t>
            </a:r>
            <a:r>
              <a:rPr lang="en-US" dirty="0" smtClean="0">
                <a:latin typeface="Garamond" pitchFamily="18" charset="0"/>
              </a:rPr>
              <a:t> Tower Footbridge</a:t>
            </a:r>
            <a:endParaRPr lang="en-U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Application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299909"/>
            <a:ext cx="5029200" cy="540118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2048944"/>
            <a:ext cx="4953000" cy="390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303" y="1288021"/>
            <a:ext cx="3749297" cy="54130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557966" y="2144616"/>
            <a:ext cx="50137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4 jacks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Temporary beams span between atriums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Structural Considerations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Steel strands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Max. force: 12.6 </a:t>
            </a:r>
            <a:r>
              <a:rPr lang="en-US" dirty="0" smtClean="0">
                <a:latin typeface="Garamond" pitchFamily="18" charset="0"/>
              </a:rPr>
              <a:t>kips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Temporary beams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Moment: 25.2 </a:t>
            </a:r>
            <a:r>
              <a:rPr lang="en-US" dirty="0" err="1" smtClean="0">
                <a:latin typeface="Garamond" pitchFamily="18" charset="0"/>
              </a:rPr>
              <a:t>ft</a:t>
            </a:r>
            <a:r>
              <a:rPr lang="en-US" dirty="0" smtClean="0">
                <a:latin typeface="Garamond" pitchFamily="18" charset="0"/>
              </a:rPr>
              <a:t> k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Column buckling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F.S. = 3.4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0400" y="1371601"/>
            <a:ext cx="59436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Schedule</a:t>
            </a:r>
            <a:endParaRPr lang="en-US" sz="2400" b="1" u="sng" dirty="0">
              <a:latin typeface="Garamond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5715000" cy="21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0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#3: Footbridges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0400" y="1371601"/>
            <a:ext cx="59436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Schedule</a:t>
            </a:r>
            <a:endParaRPr lang="en-US" sz="2400" b="1" u="sng" dirty="0">
              <a:latin typeface="Garamond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0" y="13716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Cost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8000" y="1367135"/>
            <a:ext cx="9144000" cy="46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Garamond" pitchFamily="18" charset="0"/>
              </a:rPr>
              <a:t>Constructability</a:t>
            </a:r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86765"/>
              </p:ext>
            </p:extLst>
          </p:nvPr>
        </p:nvGraphicFramePr>
        <p:xfrm>
          <a:off x="10058400" y="2133600"/>
          <a:ext cx="7696200" cy="357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288000" y="2407443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Guide cables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Prefabricate bridges onsite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17 </a:t>
            </a:r>
            <a:r>
              <a:rPr lang="en-US" dirty="0" smtClean="0">
                <a:latin typeface="Garamond" pitchFamily="18" charset="0"/>
              </a:rPr>
              <a:t>days/bridge</a:t>
            </a:r>
          </a:p>
          <a:p>
            <a:pPr marL="800100" lvl="1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On portable platform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Garamond" pitchFamily="18" charset="0"/>
            </a:endParaRPr>
          </a:p>
          <a:p>
            <a:endParaRPr lang="en-US" dirty="0" smtClean="0">
              <a:latin typeface="Garamond" pitchFamily="18" charset="0"/>
            </a:endParaRPr>
          </a:p>
          <a:p>
            <a:endParaRPr lang="en-US" dirty="0"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5715000" cy="21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b="1" u="sng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Andy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Penev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140371" y="1754862"/>
            <a:ext cx="9144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</a:rPr>
              <a:t>Analysis #1: SIPS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Create a new phasing and sequencing plan for typical floor and implement through a Short Interval Production Schedule.</a:t>
            </a:r>
          </a:p>
          <a:p>
            <a:pPr algn="ctr"/>
            <a:endParaRPr lang="en-US" dirty="0">
              <a:latin typeface="Garamond" pitchFamily="18" charset="0"/>
            </a:endParaRPr>
          </a:p>
          <a:p>
            <a:pPr algn="ctr"/>
            <a:r>
              <a:rPr lang="en-US" b="1" dirty="0" smtClean="0">
                <a:latin typeface="Garamond" pitchFamily="18" charset="0"/>
              </a:rPr>
              <a:t>Analysis #2: Construction Analysis of Electrical Redesign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Propose an alternative electrical distribution system design and analyze its construction impacts.</a:t>
            </a:r>
          </a:p>
          <a:p>
            <a:pPr algn="ctr"/>
            <a:endParaRPr lang="en-US" dirty="0">
              <a:latin typeface="Garamond" pitchFamily="18" charset="0"/>
            </a:endParaRPr>
          </a:p>
          <a:p>
            <a:pPr algn="ctr"/>
            <a:r>
              <a:rPr lang="en-US" b="1" dirty="0" smtClean="0">
                <a:latin typeface="Garamond" pitchFamily="18" charset="0"/>
              </a:rPr>
              <a:t>Analysis #3: Alternative Footbridge Installation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Provide an alternative footbridge installation method to reduce cost and constructability issues. </a:t>
            </a:r>
          </a:p>
          <a:p>
            <a:endParaRPr lang="en-US" dirty="0" smtClean="0">
              <a:latin typeface="Garamond" pitchFamily="18" charset="0"/>
            </a:endParaRPr>
          </a:p>
          <a:p>
            <a:endParaRPr lang="en-U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Final Recommendations 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Conclusion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140371" y="15240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 pitchFamily="18" charset="0"/>
              </a:rPr>
              <a:t>Analysis #1: SIPS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Decrease schedule by 13 days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General conditions savings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Efficient use of floor space</a:t>
            </a:r>
          </a:p>
          <a:p>
            <a:pPr algn="ctr"/>
            <a:endParaRPr lang="en-US" dirty="0">
              <a:latin typeface="Garamond" pitchFamily="18" charset="0"/>
            </a:endParaRPr>
          </a:p>
          <a:p>
            <a:pPr algn="ctr"/>
            <a:r>
              <a:rPr lang="en-US" b="1" dirty="0" smtClean="0">
                <a:latin typeface="Garamond" pitchFamily="18" charset="0"/>
              </a:rPr>
              <a:t>Analysis #2: Construction Analysis of Electrical Redesign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Material &amp; labor savings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Easier system to install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Reduction of crew size</a:t>
            </a:r>
          </a:p>
          <a:p>
            <a:pPr algn="ctr"/>
            <a:endParaRPr lang="en-US" dirty="0">
              <a:latin typeface="Garamond" pitchFamily="18" charset="0"/>
            </a:endParaRPr>
          </a:p>
          <a:p>
            <a:pPr algn="ctr"/>
            <a:r>
              <a:rPr lang="en-US" b="1" dirty="0" smtClean="0">
                <a:latin typeface="Garamond" pitchFamily="18" charset="0"/>
              </a:rPr>
              <a:t>Analysis #3: Alternative Footbridge Construction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Major equipment cost savings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Fewer constructability concerns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No schedule impact</a:t>
            </a:r>
          </a:p>
          <a:p>
            <a:endParaRPr lang="en-US" dirty="0" smtClean="0">
              <a:latin typeface="Garamond" pitchFamily="18" charset="0"/>
            </a:endParaRPr>
          </a:p>
          <a:p>
            <a:endParaRPr lang="en-US" dirty="0">
              <a:latin typeface="Garamond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66466002"/>
              </p:ext>
            </p:extLst>
          </p:nvPr>
        </p:nvGraphicFramePr>
        <p:xfrm>
          <a:off x="3276600" y="2438400"/>
          <a:ext cx="54864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94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223750" y="2217358"/>
            <a:ext cx="312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Garamond" pitchFamily="18" charset="0"/>
              </a:rPr>
              <a:t>Academic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Dr. John </a:t>
            </a:r>
            <a:r>
              <a:rPr lang="en-US" dirty="0" err="1" smtClean="0">
                <a:latin typeface="Garamond" pitchFamily="18" charset="0"/>
              </a:rPr>
              <a:t>Messner</a:t>
            </a:r>
            <a:endParaRPr lang="en-US" dirty="0" smtClean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Dr. Robert </a:t>
            </a:r>
            <a:r>
              <a:rPr lang="en-US" dirty="0" err="1" smtClean="0">
                <a:latin typeface="Garamond" pitchFamily="18" charset="0"/>
              </a:rPr>
              <a:t>Leicht</a:t>
            </a:r>
            <a:endParaRPr lang="en-US" dirty="0" smtClean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Dr. Richard </a:t>
            </a:r>
            <a:r>
              <a:rPr lang="en-US" dirty="0" err="1" smtClean="0">
                <a:latin typeface="Garamond" pitchFamily="18" charset="0"/>
              </a:rPr>
              <a:t>Mistrick</a:t>
            </a:r>
            <a:r>
              <a:rPr lang="en-US" dirty="0" smtClean="0">
                <a:latin typeface="Garamond" pitchFamily="18" charset="0"/>
              </a:rPr>
              <a:t>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Bob Holland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Ronald Dodson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Kevin </a:t>
            </a:r>
            <a:r>
              <a:rPr lang="en-US" dirty="0" err="1" smtClean="0">
                <a:latin typeface="Garamond" pitchFamily="18" charset="0"/>
              </a:rPr>
              <a:t>Parfitt</a:t>
            </a:r>
            <a:endParaRPr lang="en-US" dirty="0" smtClean="0">
              <a:latin typeface="Garamond" pitchFamily="18" charset="0"/>
            </a:endParaRPr>
          </a:p>
          <a:p>
            <a:endParaRPr lang="en-US" dirty="0"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72600" y="2197893"/>
            <a:ext cx="2819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Garamond" pitchFamily="18" charset="0"/>
              </a:rPr>
              <a:t>Special Thanks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dirty="0" smtClean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Family </a:t>
            </a:r>
            <a:r>
              <a:rPr lang="en-US" dirty="0">
                <a:latin typeface="Garamond" pitchFamily="18" charset="0"/>
              </a:rPr>
              <a:t>&amp; Friends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err="1">
                <a:latin typeface="Garamond" pitchFamily="18" charset="0"/>
              </a:rPr>
              <a:t>CityCenterDC</a:t>
            </a:r>
            <a:r>
              <a:rPr lang="en-US" dirty="0">
                <a:latin typeface="Garamond" pitchFamily="18" charset="0"/>
              </a:rPr>
              <a:t> Project Team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PACE Industry </a:t>
            </a:r>
            <a:r>
              <a:rPr lang="en-US" dirty="0" smtClean="0">
                <a:latin typeface="Garamond" pitchFamily="18" charset="0"/>
              </a:rPr>
              <a:t>Members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Al Hedin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Jared </a:t>
            </a:r>
            <a:r>
              <a:rPr lang="en-US" dirty="0" err="1" smtClean="0">
                <a:latin typeface="Garamond" pitchFamily="18" charset="0"/>
              </a:rPr>
              <a:t>Oldroyd</a:t>
            </a:r>
            <a:endParaRPr lang="en-US" dirty="0" smtClean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Matt </a:t>
            </a:r>
            <a:r>
              <a:rPr lang="en-US" dirty="0" err="1" smtClean="0">
                <a:latin typeface="Garamond" pitchFamily="18" charset="0"/>
              </a:rPr>
              <a:t>Orosz</a:t>
            </a:r>
            <a:endParaRPr lang="en-US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Mike Current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316562" y="2286000"/>
            <a:ext cx="281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Garamond" pitchFamily="18" charset="0"/>
              </a:rPr>
              <a:t>Industry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b="1" u="sng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Clark </a:t>
            </a:r>
            <a:r>
              <a:rPr lang="en-US" dirty="0" smtClean="0">
                <a:latin typeface="Garamond" pitchFamily="18" charset="0"/>
              </a:rPr>
              <a:t>Construction</a:t>
            </a:r>
            <a:endParaRPr lang="en-US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 err="1">
                <a:latin typeface="Garamond" pitchFamily="18" charset="0"/>
              </a:rPr>
              <a:t>Truland</a:t>
            </a:r>
            <a:endParaRPr lang="en-US" dirty="0">
              <a:latin typeface="Garamond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Hines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TSI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dirty="0">
                <a:latin typeface="Garamond" pitchFamily="18" charset="0"/>
              </a:rPr>
              <a:t>VSL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144000" y="1371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Garamond" pitchFamily="18" charset="0"/>
              </a:rPr>
              <a:t>Thank You!</a:t>
            </a:r>
            <a:endParaRPr lang="en-US" sz="2800" i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0" y="7247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447800"/>
            <a:ext cx="6858000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3886200" cy="5181600"/>
          </a:xfrm>
          <a:prstGeom prst="rect">
            <a:avLst/>
          </a:prstGeom>
        </p:spPr>
      </p:pic>
      <p:pic>
        <p:nvPicPr>
          <p:cNvPr id="6148" name="Picture 4" descr="http://www.google.com/url?sa=i&amp;source=images&amp;cd=&amp;docid=m7BW8DtmV6WggM&amp;tbnid=cUf7bdZ2wsSfmM:&amp;ved=0CAIQjBw&amp;url=http%3A%2F%2F1.bp.blogspot.com%2F-hLJDmFxT7gI%2FUIn3ObZH_7I%2FAAAAAAAAKXA%2FRkL2H1F6xRY%2Fs1600%2FCity%2BCenter-Oct-005.jpeg&amp;ei=WZFgUf-GLZLO0QGYkIHwCQ&amp;psig=AFQjCNHOftcY1auTL5oRZSgW3Dt-jI9A7A&amp;ust=13653694828179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8"/>
          <a:stretch/>
        </p:blipFill>
        <p:spPr bwMode="auto">
          <a:xfrm>
            <a:off x="19202400" y="1447800"/>
            <a:ext cx="69658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87" y="1371600"/>
            <a:ext cx="3571804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02" y="1406190"/>
            <a:ext cx="8494295" cy="529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1371600"/>
            <a:ext cx="8534400" cy="532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3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67" y="1317104"/>
            <a:ext cx="2981325" cy="28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53" y="4584537"/>
            <a:ext cx="2986087" cy="22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317104"/>
            <a:ext cx="3228975" cy="254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0" y="1286228"/>
            <a:ext cx="3400425" cy="260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114800"/>
            <a:ext cx="3379979" cy="26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0" y="4114800"/>
            <a:ext cx="3400425" cy="264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0" y="1329642"/>
            <a:ext cx="3657600" cy="2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80599"/>
            <a:ext cx="4714766" cy="529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937" y="1829050"/>
            <a:ext cx="40481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425" y="1323975"/>
            <a:ext cx="52768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425" y="3581400"/>
            <a:ext cx="3228975" cy="306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1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336432"/>
            <a:ext cx="3603560" cy="46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06" y="5905500"/>
            <a:ext cx="2227294" cy="8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1515725"/>
            <a:ext cx="4419600" cy="493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4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07857"/>
            <a:ext cx="395427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444" y="1222561"/>
            <a:ext cx="4214812" cy="550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0" y="2057400"/>
            <a:ext cx="5181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4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321" y="1600200"/>
            <a:ext cx="8203358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436" y="1335778"/>
            <a:ext cx="7200727" cy="529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9" y="2667000"/>
            <a:ext cx="536008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9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Appendix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3635783" cy="489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447800"/>
            <a:ext cx="3907161" cy="48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449" y="1447799"/>
            <a:ext cx="3526751" cy="489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425" y="1735851"/>
            <a:ext cx="53911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9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b="1" u="sng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72074" y="241631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</a:t>
            </a:r>
          </a:p>
          <a:p>
            <a:pPr algn="ct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Short Interval Production Schedule (SIPS)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Andy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Penev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Construction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24" y="1108931"/>
            <a:ext cx="8496276" cy="57490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4038600"/>
            <a:ext cx="1761828" cy="234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69" y="4038600"/>
            <a:ext cx="1781531" cy="2374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95400"/>
            <a:ext cx="1761830" cy="2348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08" y="1292068"/>
            <a:ext cx="1774592" cy="2365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9738" y="3657600"/>
            <a:ext cx="2387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Framing &amp; Plumbing Rough In 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858557" y="3671500"/>
            <a:ext cx="846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Risers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329073" y="6424880"/>
            <a:ext cx="2692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Mechanical Duct 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557" y="6385778"/>
            <a:ext cx="846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AHU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50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Background Information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955340"/>
            <a:ext cx="7086600" cy="39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4038600"/>
            <a:ext cx="1761828" cy="234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69" y="4038600"/>
            <a:ext cx="1781531" cy="2374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95400"/>
            <a:ext cx="1761830" cy="2348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08" y="1292068"/>
            <a:ext cx="1774592" cy="2365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9738" y="3657600"/>
            <a:ext cx="2387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Framing &amp; Plumbing Rough In 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858557" y="3671500"/>
            <a:ext cx="846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Risers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329073" y="6424880"/>
            <a:ext cx="2692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Mechanical Duct 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557" y="6385778"/>
            <a:ext cx="846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AHU</a:t>
            </a:r>
            <a:endParaRPr lang="en-US" sz="12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24" y="1108931"/>
            <a:ext cx="8496276" cy="57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1143000"/>
            <a:ext cx="25069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New Phasing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1" y="1524000"/>
            <a:ext cx="3309938" cy="33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9131" y="5257800"/>
            <a:ext cx="4131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Identify Duct Mains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Identify VAV Boxes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955340"/>
            <a:ext cx="7086600" cy="39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New Phasing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1485899"/>
            <a:ext cx="4267200" cy="40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1" y="1524000"/>
            <a:ext cx="3309938" cy="33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9131" y="5257800"/>
            <a:ext cx="4131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Identify Duct Mains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Identify VAV Boxes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542698"/>
            <a:ext cx="7543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955340"/>
            <a:ext cx="7086600" cy="39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0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350" y="-76200"/>
            <a:ext cx="2834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381000" y="-1447800"/>
            <a:ext cx="3352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1066800"/>
            <a:ext cx="25527000" cy="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1572" y="1143000"/>
            <a:ext cx="2506622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133600"/>
            <a:ext cx="2971800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Project Overview</a:t>
            </a:r>
          </a:p>
          <a:p>
            <a:pPr>
              <a:spcAft>
                <a:spcPts val="0"/>
              </a:spcAft>
            </a:pPr>
            <a:r>
              <a:rPr lang="en-US" sz="1500" u="sng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#1: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</a:t>
            </a:r>
            <a:r>
              <a:rPr lang="en-US" sz="1500" b="1" dirty="0" smtClean="0">
                <a:solidFill>
                  <a:srgbClr val="FFC000"/>
                </a:solidFill>
                <a:latin typeface="Garamond" pitchFamily="18" charset="0"/>
                <a:cs typeface="Times New Roman" pitchFamily="18" charset="0"/>
              </a:rPr>
              <a:t>New Phasing &amp; SIPS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#2: Electrical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Redesign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Impact</a:t>
            </a:r>
          </a:p>
          <a:p>
            <a:pPr>
              <a:spcAft>
                <a:spcPts val="0"/>
              </a:spcAft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Analysis #3: Footbridge Installation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Background Information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Research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Application</a:t>
            </a:r>
          </a:p>
          <a:p>
            <a:pPr>
              <a:spcAft>
                <a:spcPts val="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   Results</a:t>
            </a:r>
          </a:p>
          <a:p>
            <a:pPr>
              <a:spcAft>
                <a:spcPts val="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Final Recommendations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Acknowledgements</a:t>
            </a:r>
          </a:p>
          <a:p>
            <a:endParaRPr lang="en-US" sz="1500" dirty="0"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51572" y="-914400"/>
            <a:ext cx="0" cy="8077200"/>
          </a:xfrm>
          <a:prstGeom prst="line">
            <a:avLst/>
          </a:prstGeom>
          <a:ln w="190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-914400"/>
            <a:ext cx="0" cy="815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609600"/>
            <a:ext cx="914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609600"/>
            <a:ext cx="9144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13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New Phasing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0" y="41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CityCenterDC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| Parcel 1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Washington, D.C.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685800" y="68580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228600" y="-80586"/>
            <a:ext cx="3200400" cy="1680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86"/>
            <a:ext cx="2971800" cy="21379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0" y="-2514600"/>
            <a:ext cx="0" cy="1104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685800" y="-76200"/>
            <a:ext cx="286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914400" y="2057400"/>
            <a:ext cx="3886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772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Analysis #1: SIPS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881" y="1397380"/>
            <a:ext cx="6319837" cy="406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831" y="5661569"/>
            <a:ext cx="6238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1" y="1524000"/>
            <a:ext cx="3309938" cy="33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479131" y="5257800"/>
            <a:ext cx="4131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Identify Duct Mains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Garamond" pitchFamily="18" charset="0"/>
              </a:rPr>
              <a:t>Identify VAV Boxes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1955340"/>
            <a:ext cx="7086600" cy="39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6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5497</TotalTime>
  <Words>3068</Words>
  <Application>Microsoft Office PowerPoint</Application>
  <PresentationFormat>Custom</PresentationFormat>
  <Paragraphs>1123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Andrey H Penev</cp:lastModifiedBy>
  <cp:revision>272</cp:revision>
  <cp:lastPrinted>2013-04-07T19:19:20Z</cp:lastPrinted>
  <dcterms:created xsi:type="dcterms:W3CDTF">2006-11-29T18:17:25Z</dcterms:created>
  <dcterms:modified xsi:type="dcterms:W3CDTF">2013-04-22T17:48:32Z</dcterms:modified>
</cp:coreProperties>
</file>